
<file path=[Content_Types].xml><?xml version="1.0" encoding="utf-8"?>
<Types xmlns="http://schemas.openxmlformats.org/package/2006/content-types">
  <Default Extension="xml" ContentType="application/xml"/>
  <Default Extension="jpg" ContentType="image/jpeg"/>
  <Default Extension="jpeg" ContentType="image/jpeg"/>
  <Default Extension="mp4" ContentType="video/unknown"/>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audio1.bin" ContentType="audio/unknown"/>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87" r:id="rId3"/>
    <p:sldId id="288" r:id="rId4"/>
    <p:sldId id="289" r:id="rId5"/>
    <p:sldId id="290" r:id="rId6"/>
    <p:sldId id="291" r:id="rId7"/>
    <p:sldId id="292" r:id="rId8"/>
    <p:sldId id="293" r:id="rId9"/>
    <p:sldId id="294" r:id="rId10"/>
    <p:sldId id="295" r:id="rId11"/>
    <p:sldId id="296" r:id="rId12"/>
    <p:sldId id="297" r:id="rId13"/>
    <p:sldId id="298" r:id="rId14"/>
    <p:sldId id="299" r:id="rId15"/>
    <p:sldId id="300" r:id="rId16"/>
    <p:sldId id="301" r:id="rId17"/>
    <p:sldId id="302" r:id="rId18"/>
    <p:sldId id="303" r:id="rId19"/>
    <p:sldId id="304" r:id="rId20"/>
    <p:sldId id="305" r:id="rId21"/>
    <p:sldId id="306" r:id="rId22"/>
    <p:sldId id="307" r:id="rId23"/>
    <p:sldId id="308" r:id="rId24"/>
    <p:sldId id="309" r:id="rId25"/>
    <p:sldId id="310" r:id="rId26"/>
    <p:sldId id="311" r:id="rId27"/>
    <p:sldId id="312" r:id="rId28"/>
    <p:sldId id="313" r:id="rId29"/>
    <p:sldId id="314" r:id="rId30"/>
    <p:sldId id="315" r:id="rId31"/>
    <p:sldId id="316" r:id="rId32"/>
    <p:sldId id="317" r:id="rId33"/>
    <p:sldId id="318" r:id="rId34"/>
    <p:sldId id="319" r:id="rId35"/>
    <p:sldId id="320" r:id="rId36"/>
    <p:sldId id="321" r:id="rId37"/>
    <p:sldId id="322" r:id="rId38"/>
    <p:sldId id="323" r:id="rId39"/>
    <p:sldId id="265" r:id="rId40"/>
    <p:sldId id="324" r:id="rId41"/>
    <p:sldId id="325" r:id="rId42"/>
    <p:sldId id="270" r:id="rId43"/>
    <p:sldId id="326" r:id="rId44"/>
    <p:sldId id="272" r:id="rId45"/>
    <p:sldId id="273" r:id="rId46"/>
    <p:sldId id="274" r:id="rId47"/>
    <p:sldId id="275" r:id="rId48"/>
    <p:sldId id="276" r:id="rId49"/>
    <p:sldId id="278" r:id="rId50"/>
    <p:sldId id="279" r:id="rId51"/>
    <p:sldId id="280" r:id="rId52"/>
    <p:sldId id="281" r:id="rId53"/>
    <p:sldId id="286" r:id="rId54"/>
    <p:sldId id="327" r:id="rId55"/>
    <p:sldId id="328" r:id="rId56"/>
    <p:sldId id="329" r:id="rId57"/>
    <p:sldId id="330" r:id="rId58"/>
    <p:sldId id="338" r:id="rId59"/>
    <p:sldId id="339" r:id="rId60"/>
    <p:sldId id="331" r:id="rId61"/>
    <p:sldId id="332" r:id="rId62"/>
    <p:sldId id="333" r:id="rId63"/>
    <p:sldId id="337" r:id="rId64"/>
    <p:sldId id="334" r:id="rId65"/>
    <p:sldId id="335" r:id="rId66"/>
    <p:sldId id="336" r:id="rId6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74"/>
  </p:normalViewPr>
  <p:slideViewPr>
    <p:cSldViewPr snapToGrid="0" snapToObjects="1">
      <p:cViewPr varScale="1">
        <p:scale>
          <a:sx n="85" d="100"/>
          <a:sy n="85" d="100"/>
        </p:scale>
        <p:origin x="-1776"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printerSettings" Target="printerSettings/printerSettings1.bin"/><Relationship Id="rId69" Type="http://schemas.openxmlformats.org/officeDocument/2006/relationships/presProps" Target="pres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viewProps" Target="viewProps.xml"/><Relationship Id="rId71" Type="http://schemas.openxmlformats.org/officeDocument/2006/relationships/theme" Target="theme/theme1.xml"/><Relationship Id="rId7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F150D65-C64D-44FB-9152-4CC2DE0C9198}" type="datetime1">
              <a:rPr lang="en-US" smtClean="0"/>
              <a:pPr/>
              <a:t>6/3/16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EBEB0A-9E3D-4B14-9782-E2AE3DA60D96}" type="slidenum">
              <a:rPr lang="en-US" smtClean="0"/>
              <a:pPr/>
              <a:t>‹#›</a:t>
            </a:fld>
            <a:endParaRPr lang="en-US"/>
          </a:p>
        </p:txBody>
      </p:sp>
    </p:spTree>
    <p:extLst>
      <p:ext uri="{BB962C8B-B14F-4D97-AF65-F5344CB8AC3E}">
        <p14:creationId xmlns:p14="http://schemas.microsoft.com/office/powerpoint/2010/main" val="35735180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2635EB0-D091-417E-ACD5-D65E1C7D8524}" type="datetime1">
              <a:rPr lang="en-US" smtClean="0"/>
              <a:pPr/>
              <a:t>6/3/16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FEBEB0A-9E3D-4B14-9782-E2AE3DA60D96}" type="slidenum">
              <a:rPr lang="en-US" smtClean="0"/>
              <a:pPr/>
              <a:t>‹#›</a:t>
            </a:fld>
            <a:endParaRPr lang="en-US"/>
          </a:p>
        </p:txBody>
      </p:sp>
    </p:spTree>
    <p:extLst>
      <p:ext uri="{BB962C8B-B14F-4D97-AF65-F5344CB8AC3E}">
        <p14:creationId xmlns:p14="http://schemas.microsoft.com/office/powerpoint/2010/main" val="3618886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CA09F9-C7D6-4C52-A7E8-5101239A0BA2}" type="datetime1">
              <a:rPr lang="en-US" smtClean="0"/>
              <a:pPr/>
              <a:t>6/3/16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EBEB0A-9E3D-4B14-9782-E2AE3DA60D96}" type="slidenum">
              <a:rPr lang="en-US" smtClean="0"/>
              <a:pPr/>
              <a:t>‹#›</a:t>
            </a:fld>
            <a:endParaRPr lang="en-US"/>
          </a:p>
        </p:txBody>
      </p:sp>
    </p:spTree>
    <p:extLst>
      <p:ext uri="{BB962C8B-B14F-4D97-AF65-F5344CB8AC3E}">
        <p14:creationId xmlns:p14="http://schemas.microsoft.com/office/powerpoint/2010/main" val="4223052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FE64A4-35FB-42B6-9183-2C0CE0E36649}" type="datetime1">
              <a:rPr lang="en-US" smtClean="0"/>
              <a:pPr/>
              <a:t>6/3/16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EBEB0A-9E3D-4B14-9782-E2AE3DA60D96}" type="slidenum">
              <a:rPr lang="en-US" smtClean="0"/>
              <a:pPr/>
              <a:t>‹#›</a:t>
            </a:fld>
            <a:endParaRPr lang="en-US"/>
          </a:p>
        </p:txBody>
      </p:sp>
    </p:spTree>
    <p:extLst>
      <p:ext uri="{BB962C8B-B14F-4D97-AF65-F5344CB8AC3E}">
        <p14:creationId xmlns:p14="http://schemas.microsoft.com/office/powerpoint/2010/main" val="4219955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2683B9-6ECA-47FA-93CF-B124A0FAC208}" type="datetime1">
              <a:rPr lang="en-US" smtClean="0"/>
              <a:pPr/>
              <a:t>6/3/16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EBEB0A-9E3D-4B14-9782-E2AE3DA60D96}" type="slidenum">
              <a:rPr lang="en-US" smtClean="0"/>
              <a:pPr/>
              <a:t>‹#›</a:t>
            </a:fld>
            <a:endParaRPr lang="en-US"/>
          </a:p>
        </p:txBody>
      </p:sp>
    </p:spTree>
    <p:extLst>
      <p:ext uri="{BB962C8B-B14F-4D97-AF65-F5344CB8AC3E}">
        <p14:creationId xmlns:p14="http://schemas.microsoft.com/office/powerpoint/2010/main" val="4084550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05FF66B-9476-4BB3-85E9-E01854F07F90}" type="datetime1">
              <a:rPr lang="en-US" smtClean="0"/>
              <a:pPr/>
              <a:t>6/3/16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spTree>
    <p:extLst>
      <p:ext uri="{BB962C8B-B14F-4D97-AF65-F5344CB8AC3E}">
        <p14:creationId xmlns:p14="http://schemas.microsoft.com/office/powerpoint/2010/main" val="462277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6B23FBD-8F7D-4F85-8085-67BFDB05CB71}" type="datetime1">
              <a:rPr lang="en-US" smtClean="0"/>
              <a:pPr/>
              <a:t>6/3/16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EBEB0A-9E3D-4B14-9782-E2AE3DA60D96}" type="slidenum">
              <a:rPr lang="en-US" smtClean="0"/>
              <a:pPr/>
              <a:t>‹#›</a:t>
            </a:fld>
            <a:endParaRPr lang="en-US"/>
          </a:p>
        </p:txBody>
      </p:sp>
    </p:spTree>
    <p:extLst>
      <p:ext uri="{BB962C8B-B14F-4D97-AF65-F5344CB8AC3E}">
        <p14:creationId xmlns:p14="http://schemas.microsoft.com/office/powerpoint/2010/main" val="2328172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65D789A-1220-4441-8676-44A034051BFD}" type="datetime1">
              <a:rPr lang="en-US" smtClean="0"/>
              <a:pPr/>
              <a:t>6/3/16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EBEB0A-9E3D-4B14-9782-E2AE3DA60D96}" type="slidenum">
              <a:rPr lang="en-US" smtClean="0"/>
              <a:pPr/>
              <a:t>‹#›</a:t>
            </a:fld>
            <a:endParaRPr lang="en-US"/>
          </a:p>
        </p:txBody>
      </p:sp>
    </p:spTree>
    <p:extLst>
      <p:ext uri="{BB962C8B-B14F-4D97-AF65-F5344CB8AC3E}">
        <p14:creationId xmlns:p14="http://schemas.microsoft.com/office/powerpoint/2010/main" val="515443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98A266-E364-4B5E-98DD-432668182E1E}" type="datetime1">
              <a:rPr lang="en-US" smtClean="0"/>
              <a:pPr/>
              <a:t>6/3/16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EBEB0A-9E3D-4B14-9782-E2AE3DA60D96}" type="slidenum">
              <a:rPr lang="en-US" smtClean="0"/>
              <a:pPr/>
              <a:t>‹#›</a:t>
            </a:fld>
            <a:endParaRPr lang="en-US"/>
          </a:p>
        </p:txBody>
      </p:sp>
    </p:spTree>
    <p:extLst>
      <p:ext uri="{BB962C8B-B14F-4D97-AF65-F5344CB8AC3E}">
        <p14:creationId xmlns:p14="http://schemas.microsoft.com/office/powerpoint/2010/main" val="2403696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3F2040-9975-4642-A906-1DF87F8BE202}" type="datetime1">
              <a:rPr lang="en-US" smtClean="0"/>
              <a:pPr/>
              <a:t>6/3/16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spTree>
    <p:extLst>
      <p:ext uri="{BB962C8B-B14F-4D97-AF65-F5344CB8AC3E}">
        <p14:creationId xmlns:p14="http://schemas.microsoft.com/office/powerpoint/2010/main" val="277236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1E52B4A-BA08-4841-AB08-A0D822ABC34D}" type="datetime1">
              <a:rPr lang="en-US" smtClean="0"/>
              <a:pPr/>
              <a:t>6/3/16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spTree>
    <p:extLst>
      <p:ext uri="{BB962C8B-B14F-4D97-AF65-F5344CB8AC3E}">
        <p14:creationId xmlns:p14="http://schemas.microsoft.com/office/powerpoint/2010/main" val="272590797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D48070-6A81-47D0-9810-1540B9FEFF61}" type="datetime1">
              <a:rPr lang="en-US" smtClean="0"/>
              <a:pPr/>
              <a:t>6/3/16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EBEB0A-9E3D-4B14-9782-E2AE3DA60D96}" type="slidenum">
              <a:rPr lang="en-US" smtClean="0"/>
              <a:pPr/>
              <a:t>‹#›</a:t>
            </a:fld>
            <a:endParaRPr lang="en-US" dirty="0"/>
          </a:p>
        </p:txBody>
      </p:sp>
    </p:spTree>
    <p:extLst>
      <p:ext uri="{BB962C8B-B14F-4D97-AF65-F5344CB8AC3E}">
        <p14:creationId xmlns:p14="http://schemas.microsoft.com/office/powerpoint/2010/main" val="170261553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audio" Target="../media/audio1.bin"/></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nytimes.com/2009/11/29/us/29foodstamps.html" TargetMode="Externa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7.png"/><Relationship Id="rId1" Type="http://schemas.microsoft.com/office/2007/relationships/media" Target="../media/media1.mp4"/><Relationship Id="rId2" Type="http://schemas.openxmlformats.org/officeDocument/2006/relationships/video" Target="../media/media1.mp4"/></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gebelo/nd_oil_incidents"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nytimes.com/interactive/2014/11/23/us/north-dakota-oil-boom-downside.html" TargetMode="External"/><Relationship Id="rId3" Type="http://schemas.openxmlformats.org/officeDocument/2006/relationships/hyperlink" Target="https://github.com/gebelo/nd_oil_incidents"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p:txBody>
          <a:bodyPr/>
          <a:lstStyle/>
          <a:p>
            <a:endParaRPr lang="en-US"/>
          </a:p>
        </p:txBody>
      </p:sp>
      <p:pic>
        <p:nvPicPr>
          <p:cNvPr id="7" name="Picture 6" descr="weddin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738111"/>
            <a:ext cx="6170706" cy="4106325"/>
          </a:xfrm>
          <a:prstGeom prst="rect">
            <a:avLst/>
          </a:prstGeom>
        </p:spPr>
      </p:pic>
    </p:spTree>
    <p:extLst>
      <p:ext uri="{BB962C8B-B14F-4D97-AF65-F5344CB8AC3E}">
        <p14:creationId xmlns:p14="http://schemas.microsoft.com/office/powerpoint/2010/main" val="61772971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a:bodyPr>
          <a:lstStyle/>
          <a:p>
            <a:r>
              <a:rPr lang="en-US" sz="2800" dirty="0" smtClean="0">
                <a:solidFill>
                  <a:schemeClr val="tx1"/>
                </a:solidFill>
              </a:rPr>
              <a:t>Ok</a:t>
            </a:r>
            <a:r>
              <a:rPr lang="is-IS" sz="2800" dirty="0" smtClean="0">
                <a:solidFill>
                  <a:schemeClr val="tx1"/>
                </a:solidFill>
              </a:rPr>
              <a:t>… I was a data blogger too once...</a:t>
            </a:r>
            <a:endParaRPr lang="en-US" sz="2800" dirty="0">
              <a:solidFill>
                <a:schemeClr val="tx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565" y="3242637"/>
            <a:ext cx="8524695" cy="764283"/>
          </a:xfrm>
          <a:prstGeom prst="rect">
            <a:avLst/>
          </a:prstGeom>
        </p:spPr>
      </p:pic>
    </p:spTree>
    <p:extLst>
      <p:ext uri="{BB962C8B-B14F-4D97-AF65-F5344CB8AC3E}">
        <p14:creationId xmlns:p14="http://schemas.microsoft.com/office/powerpoint/2010/main" val="244553488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a:bodyPr>
          <a:lstStyle/>
          <a:p>
            <a:r>
              <a:rPr lang="en-US" dirty="0" smtClean="0">
                <a:solidFill>
                  <a:srgbClr val="FF0000"/>
                </a:solidFill>
              </a:rPr>
              <a:t>So what is Data Journalism?</a:t>
            </a:r>
          </a:p>
          <a:p>
            <a:endParaRPr lang="en-US" dirty="0" smtClean="0">
              <a:solidFill>
                <a:srgbClr val="FF0000"/>
              </a:solidFill>
            </a:endParaRPr>
          </a:p>
          <a:p>
            <a:endParaRPr lang="en-US" sz="2800" dirty="0">
              <a:solidFill>
                <a:schemeClr val="tx1"/>
              </a:solidFill>
            </a:endParaRPr>
          </a:p>
        </p:txBody>
      </p:sp>
      <p:pic>
        <p:nvPicPr>
          <p:cNvPr id="3" name="Picture 2" descr="Screenshot 2016-05-22 20.48.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742" y="1776909"/>
            <a:ext cx="7645400" cy="3771900"/>
          </a:xfrm>
          <a:prstGeom prst="rect">
            <a:avLst/>
          </a:prstGeom>
        </p:spPr>
      </p:pic>
    </p:spTree>
    <p:extLst>
      <p:ext uri="{BB962C8B-B14F-4D97-AF65-F5344CB8AC3E}">
        <p14:creationId xmlns:p14="http://schemas.microsoft.com/office/powerpoint/2010/main" val="31101151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a:bodyPr>
          <a:lstStyle/>
          <a:p>
            <a:r>
              <a:rPr lang="en-US" dirty="0" smtClean="0">
                <a:solidFill>
                  <a:srgbClr val="FF0000"/>
                </a:solidFill>
              </a:rPr>
              <a:t>So what is Data Journalism?</a:t>
            </a:r>
          </a:p>
          <a:p>
            <a:endParaRPr lang="en-US" dirty="0" smtClean="0">
              <a:solidFill>
                <a:srgbClr val="FF0000"/>
              </a:solidFill>
            </a:endParaRPr>
          </a:p>
          <a:p>
            <a:r>
              <a:rPr lang="en-US" sz="2800" dirty="0" smtClean="0">
                <a:solidFill>
                  <a:schemeClr val="tx1"/>
                </a:solidFill>
              </a:rPr>
              <a:t>I reject the notion that “Data Journalism” is any one thing.</a:t>
            </a:r>
            <a:endParaRPr lang="en-US" sz="2800" dirty="0">
              <a:solidFill>
                <a:schemeClr val="tx1"/>
              </a:solidFill>
            </a:endParaRPr>
          </a:p>
        </p:txBody>
      </p:sp>
    </p:spTree>
    <p:extLst>
      <p:ext uri="{BB962C8B-B14F-4D97-AF65-F5344CB8AC3E}">
        <p14:creationId xmlns:p14="http://schemas.microsoft.com/office/powerpoint/2010/main" val="10137555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a:bodyPr>
          <a:lstStyle/>
          <a:p>
            <a:r>
              <a:rPr lang="en-US" dirty="0" smtClean="0">
                <a:solidFill>
                  <a:srgbClr val="FF0000"/>
                </a:solidFill>
              </a:rPr>
              <a:t>So what is Data Journalism?</a:t>
            </a:r>
          </a:p>
          <a:p>
            <a:endParaRPr lang="en-US" dirty="0" smtClean="0">
              <a:solidFill>
                <a:srgbClr val="FF0000"/>
              </a:solidFill>
            </a:endParaRPr>
          </a:p>
          <a:p>
            <a:r>
              <a:rPr lang="en-US" sz="2800" dirty="0" smtClean="0">
                <a:solidFill>
                  <a:schemeClr val="tx1"/>
                </a:solidFill>
              </a:rPr>
              <a:t>I kind of, somewhat, really don’t like the term “Data Journalism”</a:t>
            </a:r>
            <a:endParaRPr lang="en-US" sz="2800" dirty="0">
              <a:solidFill>
                <a:schemeClr val="tx1"/>
              </a:solidFill>
            </a:endParaRPr>
          </a:p>
        </p:txBody>
      </p:sp>
    </p:spTree>
    <p:extLst>
      <p:ext uri="{BB962C8B-B14F-4D97-AF65-F5344CB8AC3E}">
        <p14:creationId xmlns:p14="http://schemas.microsoft.com/office/powerpoint/2010/main" val="331757889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a:bodyPr>
          <a:lstStyle/>
          <a:p>
            <a:r>
              <a:rPr lang="en-US" dirty="0" smtClean="0">
                <a:solidFill>
                  <a:srgbClr val="FF0000"/>
                </a:solidFill>
              </a:rPr>
              <a:t>So what is Data Journalism?</a:t>
            </a:r>
          </a:p>
          <a:p>
            <a:endParaRPr lang="en-US" dirty="0">
              <a:solidFill>
                <a:srgbClr val="FF0000"/>
              </a:solidFill>
            </a:endParaRPr>
          </a:p>
          <a:p>
            <a:r>
              <a:rPr lang="en-US" sz="2800" dirty="0" smtClean="0">
                <a:solidFill>
                  <a:srgbClr val="000000"/>
                </a:solidFill>
              </a:rPr>
              <a:t>But…</a:t>
            </a:r>
            <a:endParaRPr lang="en-US" sz="2800" dirty="0">
              <a:solidFill>
                <a:srgbClr val="000000"/>
              </a:solidFill>
            </a:endParaRPr>
          </a:p>
        </p:txBody>
      </p:sp>
    </p:spTree>
    <p:extLst>
      <p:ext uri="{BB962C8B-B14F-4D97-AF65-F5344CB8AC3E}">
        <p14:creationId xmlns:p14="http://schemas.microsoft.com/office/powerpoint/2010/main" val="262392568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a:bodyPr>
          <a:lstStyle/>
          <a:p>
            <a:r>
              <a:rPr lang="en-US" dirty="0" smtClean="0">
                <a:solidFill>
                  <a:srgbClr val="FF0000"/>
                </a:solidFill>
              </a:rPr>
              <a:t>So what is Data Journalism?</a:t>
            </a:r>
          </a:p>
          <a:p>
            <a:endParaRPr lang="en-US" dirty="0">
              <a:solidFill>
                <a:srgbClr val="FF0000"/>
              </a:solidFill>
            </a:endParaRPr>
          </a:p>
          <a:p>
            <a:r>
              <a:rPr lang="en-US" sz="2800" dirty="0" smtClean="0">
                <a:solidFill>
                  <a:srgbClr val="000000"/>
                </a:solidFill>
              </a:rPr>
              <a:t>That being said, it’s really nice after so many years of being a “Data Journalist”, what I do is officially a THING…..</a:t>
            </a:r>
            <a:endParaRPr lang="en-US" sz="2800" dirty="0">
              <a:solidFill>
                <a:srgbClr val="000000"/>
              </a:solidFill>
            </a:endParaRPr>
          </a:p>
        </p:txBody>
      </p:sp>
    </p:spTree>
    <p:extLst>
      <p:ext uri="{BB962C8B-B14F-4D97-AF65-F5344CB8AC3E}">
        <p14:creationId xmlns:p14="http://schemas.microsoft.com/office/powerpoint/2010/main" val="132415166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a:bodyPr>
          <a:lstStyle/>
          <a:p>
            <a:r>
              <a:rPr lang="en-US" dirty="0" smtClean="0">
                <a:solidFill>
                  <a:srgbClr val="FF0000"/>
                </a:solidFill>
              </a:rPr>
              <a:t>So what is Data Journalism?</a:t>
            </a:r>
          </a:p>
          <a:p>
            <a:endParaRPr lang="en-US" dirty="0">
              <a:solidFill>
                <a:srgbClr val="FF0000"/>
              </a:solidFill>
            </a:endParaRPr>
          </a:p>
          <a:p>
            <a:r>
              <a:rPr lang="en-US" sz="2800" dirty="0" smtClean="0">
                <a:solidFill>
                  <a:srgbClr val="000000"/>
                </a:solidFill>
              </a:rPr>
              <a:t>So as an old-school editor might request, I will stop TELLING you about it and SHOW you something….</a:t>
            </a:r>
            <a:endParaRPr lang="en-US" sz="2800" dirty="0">
              <a:solidFill>
                <a:srgbClr val="000000"/>
              </a:solidFill>
            </a:endParaRPr>
          </a:p>
        </p:txBody>
      </p:sp>
    </p:spTree>
    <p:extLst>
      <p:ext uri="{BB962C8B-B14F-4D97-AF65-F5344CB8AC3E}">
        <p14:creationId xmlns:p14="http://schemas.microsoft.com/office/powerpoint/2010/main" val="349290553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a:bodyPr>
          <a:lstStyle/>
          <a:p>
            <a:r>
              <a:rPr lang="en-US" sz="2800" u="sng" dirty="0" smtClean="0">
                <a:solidFill>
                  <a:srgbClr val="000000"/>
                </a:solidFill>
              </a:rPr>
              <a:t>Data Journalism at The New York Times</a:t>
            </a:r>
          </a:p>
          <a:p>
            <a:pPr algn="l"/>
            <a:endParaRPr lang="en-US" dirty="0" smtClean="0">
              <a:solidFill>
                <a:srgbClr val="000000"/>
              </a:solidFill>
            </a:endParaRPr>
          </a:p>
          <a:p>
            <a:pPr algn="l"/>
            <a:r>
              <a:rPr lang="en-US" dirty="0">
                <a:solidFill>
                  <a:srgbClr val="000000"/>
                </a:solidFill>
              </a:rPr>
              <a:t>CAR Team – five journalists that specialize in stories involving data analysis </a:t>
            </a:r>
          </a:p>
        </p:txBody>
      </p:sp>
    </p:spTree>
    <p:extLst>
      <p:ext uri="{BB962C8B-B14F-4D97-AF65-F5344CB8AC3E}">
        <p14:creationId xmlns:p14="http://schemas.microsoft.com/office/powerpoint/2010/main" val="71276475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lnSpcReduction="10000"/>
          </a:bodyPr>
          <a:lstStyle/>
          <a:p>
            <a:r>
              <a:rPr lang="en-US" sz="2800" u="sng" dirty="0" smtClean="0">
                <a:solidFill>
                  <a:srgbClr val="000000"/>
                </a:solidFill>
              </a:rPr>
              <a:t>Data Journalism at The New York Times</a:t>
            </a:r>
          </a:p>
          <a:p>
            <a:pPr algn="l"/>
            <a:endParaRPr lang="en-US" dirty="0" smtClean="0">
              <a:solidFill>
                <a:srgbClr val="000000"/>
              </a:solidFill>
            </a:endParaRPr>
          </a:p>
          <a:p>
            <a:pPr algn="l"/>
            <a:r>
              <a:rPr lang="en-US" dirty="0">
                <a:solidFill>
                  <a:srgbClr val="000000"/>
                </a:solidFill>
              </a:rPr>
              <a:t>Graphics --  a large and growing group of journalists that specialize in creating visuals for stories, but increasingly, telling visual stories </a:t>
            </a:r>
          </a:p>
        </p:txBody>
      </p:sp>
    </p:spTree>
    <p:extLst>
      <p:ext uri="{BB962C8B-B14F-4D97-AF65-F5344CB8AC3E}">
        <p14:creationId xmlns:p14="http://schemas.microsoft.com/office/powerpoint/2010/main" val="325714123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a:bodyPr>
          <a:lstStyle/>
          <a:p>
            <a:r>
              <a:rPr lang="en-US" sz="2800" u="sng" dirty="0" smtClean="0">
                <a:solidFill>
                  <a:srgbClr val="000000"/>
                </a:solidFill>
              </a:rPr>
              <a:t>Data Journalism at The New York Times</a:t>
            </a:r>
          </a:p>
          <a:p>
            <a:pPr algn="l"/>
            <a:endParaRPr lang="en-US" dirty="0" smtClean="0">
              <a:solidFill>
                <a:srgbClr val="000000"/>
              </a:solidFill>
            </a:endParaRPr>
          </a:p>
          <a:p>
            <a:pPr algn="l"/>
            <a:r>
              <a:rPr lang="en-US" dirty="0">
                <a:solidFill>
                  <a:srgbClr val="000000"/>
                </a:solidFill>
              </a:rPr>
              <a:t>The Upshot – a stand-alone section on </a:t>
            </a:r>
            <a:r>
              <a:rPr lang="en-US" dirty="0" err="1">
                <a:solidFill>
                  <a:srgbClr val="000000"/>
                </a:solidFill>
              </a:rPr>
              <a:t>NYTimes.com</a:t>
            </a:r>
            <a:r>
              <a:rPr lang="en-US" dirty="0">
                <a:solidFill>
                  <a:srgbClr val="000000"/>
                </a:solidFill>
              </a:rPr>
              <a:t> </a:t>
            </a:r>
            <a:r>
              <a:rPr lang="en-US" dirty="0" smtClean="0">
                <a:solidFill>
                  <a:srgbClr val="000000"/>
                </a:solidFill>
              </a:rPr>
              <a:t>that features </a:t>
            </a:r>
            <a:r>
              <a:rPr lang="en-US" dirty="0">
                <a:solidFill>
                  <a:srgbClr val="000000"/>
                </a:solidFill>
              </a:rPr>
              <a:t>analytical stories and visuals </a:t>
            </a:r>
          </a:p>
        </p:txBody>
      </p:sp>
    </p:spTree>
    <p:extLst>
      <p:ext uri="{BB962C8B-B14F-4D97-AF65-F5344CB8AC3E}">
        <p14:creationId xmlns:p14="http://schemas.microsoft.com/office/powerpoint/2010/main" val="356802191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fontScale="77500" lnSpcReduction="20000"/>
          </a:bodyPr>
          <a:lstStyle/>
          <a:p>
            <a:r>
              <a:rPr lang="en-US" b="1" dirty="0">
                <a:solidFill>
                  <a:schemeClr val="tx1"/>
                </a:solidFill>
              </a:rPr>
              <a:t>Who Am I?</a:t>
            </a:r>
          </a:p>
          <a:p>
            <a:r>
              <a:rPr lang="en-US" dirty="0">
                <a:solidFill>
                  <a:schemeClr val="tx1"/>
                </a:solidFill>
              </a:rPr>
              <a:t> </a:t>
            </a:r>
          </a:p>
          <a:p>
            <a:pPr marL="457200" lvl="0" indent="-457200" algn="l">
              <a:buFont typeface="Arial"/>
              <a:buChar char="•"/>
            </a:pPr>
            <a:r>
              <a:rPr lang="en-US" dirty="0">
                <a:solidFill>
                  <a:schemeClr val="tx1"/>
                </a:solidFill>
              </a:rPr>
              <a:t>Journalist with 27 years of professional experience</a:t>
            </a:r>
          </a:p>
          <a:p>
            <a:pPr marL="457200" lvl="0" indent="-457200" algn="l">
              <a:buFont typeface="Arial"/>
              <a:buChar char="•"/>
            </a:pPr>
            <a:r>
              <a:rPr lang="en-US" dirty="0">
                <a:solidFill>
                  <a:schemeClr val="tx1"/>
                </a:solidFill>
              </a:rPr>
              <a:t>Very traditional U.S. reporting background </a:t>
            </a:r>
          </a:p>
          <a:p>
            <a:pPr marL="457200" lvl="0" indent="-457200" algn="l">
              <a:buFont typeface="Arial"/>
              <a:buChar char="•"/>
            </a:pPr>
            <a:r>
              <a:rPr lang="en-US" dirty="0">
                <a:solidFill>
                  <a:schemeClr val="tx1"/>
                </a:solidFill>
              </a:rPr>
              <a:t>Always incorporated data in my work, specialized in data journalism starting in 1997</a:t>
            </a:r>
          </a:p>
          <a:p>
            <a:endParaRPr lang="en-US" dirty="0"/>
          </a:p>
        </p:txBody>
      </p:sp>
    </p:spTree>
    <p:extLst>
      <p:ext uri="{BB962C8B-B14F-4D97-AF65-F5344CB8AC3E}">
        <p14:creationId xmlns:p14="http://schemas.microsoft.com/office/powerpoint/2010/main" val="380800318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a:bodyPr>
          <a:lstStyle/>
          <a:p>
            <a:r>
              <a:rPr lang="en-US" sz="2800" u="sng" dirty="0" smtClean="0">
                <a:solidFill>
                  <a:srgbClr val="000000"/>
                </a:solidFill>
              </a:rPr>
              <a:t>Data Journalism at The New York Times</a:t>
            </a:r>
          </a:p>
          <a:p>
            <a:pPr algn="l"/>
            <a:endParaRPr lang="en-US" dirty="0" smtClean="0">
              <a:solidFill>
                <a:srgbClr val="000000"/>
              </a:solidFill>
            </a:endParaRPr>
          </a:p>
        </p:txBody>
      </p:sp>
      <p:pic>
        <p:nvPicPr>
          <p:cNvPr id="3" name="Picture 2" descr="Screenshot 2016-05-25 11.54.3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1300" y="1117600"/>
            <a:ext cx="6108700" cy="4610100"/>
          </a:xfrm>
          <a:prstGeom prst="rect">
            <a:avLst/>
          </a:prstGeom>
        </p:spPr>
      </p:pic>
    </p:spTree>
    <p:extLst>
      <p:ext uri="{BB962C8B-B14F-4D97-AF65-F5344CB8AC3E}">
        <p14:creationId xmlns:p14="http://schemas.microsoft.com/office/powerpoint/2010/main" val="224908490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lnSpcReduction="10000"/>
          </a:bodyPr>
          <a:lstStyle/>
          <a:p>
            <a:r>
              <a:rPr lang="en-US" sz="2800" u="sng" dirty="0" smtClean="0">
                <a:solidFill>
                  <a:srgbClr val="000000"/>
                </a:solidFill>
              </a:rPr>
              <a:t>Data Journalism at The New York Times</a:t>
            </a:r>
          </a:p>
          <a:p>
            <a:pPr algn="l"/>
            <a:endParaRPr lang="en-US" dirty="0" smtClean="0">
              <a:solidFill>
                <a:srgbClr val="000000"/>
              </a:solidFill>
            </a:endParaRPr>
          </a:p>
          <a:p>
            <a:pPr algn="l"/>
            <a:r>
              <a:rPr lang="en-US" u="sng" dirty="0">
                <a:solidFill>
                  <a:srgbClr val="000000"/>
                </a:solidFill>
              </a:rPr>
              <a:t>Interactive News -</a:t>
            </a:r>
            <a:r>
              <a:rPr lang="en-US" dirty="0">
                <a:solidFill>
                  <a:srgbClr val="000000"/>
                </a:solidFill>
              </a:rPr>
              <a:t>-  a group of journalists who come from the world of development, they specialize in building apps and tools </a:t>
            </a:r>
          </a:p>
        </p:txBody>
      </p:sp>
    </p:spTree>
    <p:extLst>
      <p:ext uri="{BB962C8B-B14F-4D97-AF65-F5344CB8AC3E}">
        <p14:creationId xmlns:p14="http://schemas.microsoft.com/office/powerpoint/2010/main" val="210848735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fontScale="92500"/>
          </a:bodyPr>
          <a:lstStyle/>
          <a:p>
            <a:r>
              <a:rPr lang="en-US" sz="2800" u="sng" dirty="0" smtClean="0">
                <a:solidFill>
                  <a:srgbClr val="000000"/>
                </a:solidFill>
              </a:rPr>
              <a:t>Data Journalism at The New York Times</a:t>
            </a:r>
          </a:p>
          <a:p>
            <a:pPr algn="l"/>
            <a:endParaRPr lang="en-US" dirty="0" smtClean="0">
              <a:solidFill>
                <a:srgbClr val="000000"/>
              </a:solidFill>
            </a:endParaRPr>
          </a:p>
          <a:p>
            <a:pPr algn="l"/>
            <a:r>
              <a:rPr lang="en-US" u="sng" dirty="0">
                <a:solidFill>
                  <a:srgbClr val="000000"/>
                </a:solidFill>
              </a:rPr>
              <a:t>Individual </a:t>
            </a:r>
            <a:r>
              <a:rPr lang="en-US" u="sng" dirty="0" smtClean="0">
                <a:solidFill>
                  <a:srgbClr val="000000"/>
                </a:solidFill>
              </a:rPr>
              <a:t>Reporters </a:t>
            </a:r>
            <a:r>
              <a:rPr lang="en-US" dirty="0">
                <a:solidFill>
                  <a:srgbClr val="000000"/>
                </a:solidFill>
              </a:rPr>
              <a:t>– there is a growing cadre of reporters at The Times who incorporate data analysis into their work using their own data skills</a:t>
            </a:r>
          </a:p>
        </p:txBody>
      </p:sp>
    </p:spTree>
    <p:extLst>
      <p:ext uri="{BB962C8B-B14F-4D97-AF65-F5344CB8AC3E}">
        <p14:creationId xmlns:p14="http://schemas.microsoft.com/office/powerpoint/2010/main" val="213435140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a:bodyPr>
          <a:lstStyle/>
          <a:p>
            <a:r>
              <a:rPr lang="en-US" sz="2800" dirty="0">
                <a:solidFill>
                  <a:srgbClr val="000000"/>
                </a:solidFill>
              </a:rPr>
              <a:t>Back to Me Again</a:t>
            </a:r>
          </a:p>
          <a:p>
            <a:r>
              <a:rPr lang="en-US" sz="2800" dirty="0"/>
              <a:t> </a:t>
            </a:r>
          </a:p>
          <a:p>
            <a:pPr algn="l"/>
            <a:r>
              <a:rPr lang="en-US" sz="2800" dirty="0">
                <a:solidFill>
                  <a:srgbClr val="000000"/>
                </a:solidFill>
              </a:rPr>
              <a:t>	So in my work, the one thing I should emphasize is </a:t>
            </a:r>
            <a:r>
              <a:rPr lang="en-US" sz="2800" dirty="0" smtClean="0">
                <a:solidFill>
                  <a:srgbClr val="000000"/>
                </a:solidFill>
              </a:rPr>
              <a:t>that, in my usual hierarchy, the story drives the data inquiry, not the other way around… </a:t>
            </a:r>
            <a:endParaRPr lang="en-US" sz="2800" dirty="0">
              <a:solidFill>
                <a:srgbClr val="000000"/>
              </a:solidFill>
            </a:endParaRPr>
          </a:p>
        </p:txBody>
      </p:sp>
    </p:spTree>
    <p:extLst>
      <p:ext uri="{BB962C8B-B14F-4D97-AF65-F5344CB8AC3E}">
        <p14:creationId xmlns:p14="http://schemas.microsoft.com/office/powerpoint/2010/main" val="11855622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nodeType="clickEffect">
                                  <p:stCondLst>
                                    <p:cond delay="0"/>
                                  </p:stCondLst>
                                  <p:childTnLst>
                                    <p:animClr clrSpc="rgb" dir="cw">
                                      <p:cBhvr override="childStyle">
                                        <p:cTn id="6" dur="500" autoRev="1" fill="remove"/>
                                        <p:tgtEl>
                                          <p:spTgt spid="6">
                                            <p:txEl>
                                              <p:pRg st="0" end="0"/>
                                            </p:txEl>
                                          </p:spTgt>
                                        </p:tgtEl>
                                        <p:attrNameLst>
                                          <p:attrName>style.color</p:attrName>
                                        </p:attrNameLst>
                                      </p:cBhvr>
                                      <p:to>
                                        <a:schemeClr val="folHlink"/>
                                      </p:to>
                                    </p:animClr>
                                    <p:animClr clrSpc="rgb" dir="cw">
                                      <p:cBhvr>
                                        <p:cTn id="7" dur="500" autoRev="1" fill="remove"/>
                                        <p:tgtEl>
                                          <p:spTgt spid="6">
                                            <p:txEl>
                                              <p:pRg st="0" end="0"/>
                                            </p:txEl>
                                          </p:spTgt>
                                        </p:tgtEl>
                                        <p:attrNameLst>
                                          <p:attrName>fillcolor</p:attrName>
                                        </p:attrNameLst>
                                      </p:cBhvr>
                                      <p:to>
                                        <a:schemeClr val="folHlink"/>
                                      </p:to>
                                    </p:animClr>
                                    <p:set>
                                      <p:cBhvr>
                                        <p:cTn id="8" dur="500" autoRev="1" fill="remove"/>
                                        <p:tgtEl>
                                          <p:spTgt spid="6">
                                            <p:txEl>
                                              <p:pRg st="0" end="0"/>
                                            </p:txEl>
                                          </p:spTgt>
                                        </p:tgtEl>
                                        <p:attrNameLst>
                                          <p:attrName>fill.type</p:attrName>
                                        </p:attrNameLst>
                                      </p:cBhvr>
                                      <p:to>
                                        <p:strVal val="solid"/>
                                      </p:to>
                                    </p:set>
                                    <p:set>
                                      <p:cBhvr>
                                        <p:cTn id="9" dur="500" autoRev="1" fill="remove"/>
                                        <p:tgtEl>
                                          <p:spTgt spid="6">
                                            <p:txEl>
                                              <p:pRg st="0" end="0"/>
                                            </p:txEl>
                                          </p:spTgt>
                                        </p:tgtEl>
                                        <p:attrNameLst>
                                          <p:attrName>fill.on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2" name="Applaus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a:bodyPr>
          <a:lstStyle/>
          <a:p>
            <a:r>
              <a:rPr lang="en-US" sz="2800" dirty="0">
                <a:solidFill>
                  <a:srgbClr val="000000"/>
                </a:solidFill>
              </a:rPr>
              <a:t>Back to Me Again</a:t>
            </a:r>
          </a:p>
          <a:p>
            <a:r>
              <a:rPr lang="en-US" sz="2800" dirty="0"/>
              <a:t> </a:t>
            </a:r>
          </a:p>
          <a:p>
            <a:pPr algn="l"/>
            <a:r>
              <a:rPr lang="en-US" sz="2800" dirty="0">
                <a:solidFill>
                  <a:srgbClr val="000000"/>
                </a:solidFill>
              </a:rPr>
              <a:t>	We have some of the best journalists in the world – they have some of the best story ideas in the world </a:t>
            </a:r>
          </a:p>
        </p:txBody>
      </p:sp>
    </p:spTree>
    <p:extLst>
      <p:ext uri="{BB962C8B-B14F-4D97-AF65-F5344CB8AC3E}">
        <p14:creationId xmlns:p14="http://schemas.microsoft.com/office/powerpoint/2010/main" val="30589858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a:bodyPr>
          <a:lstStyle/>
          <a:p>
            <a:r>
              <a:rPr lang="en-US" sz="2800" dirty="0">
                <a:solidFill>
                  <a:srgbClr val="000000"/>
                </a:solidFill>
              </a:rPr>
              <a:t>Back to Me Again</a:t>
            </a:r>
          </a:p>
          <a:p>
            <a:r>
              <a:rPr lang="en-US" sz="2800" dirty="0"/>
              <a:t> </a:t>
            </a:r>
          </a:p>
          <a:p>
            <a:pPr algn="l"/>
            <a:r>
              <a:rPr lang="en-US" sz="2800" dirty="0">
                <a:solidFill>
                  <a:srgbClr val="000000"/>
                </a:solidFill>
              </a:rPr>
              <a:t>	My job is to intervene and help them make a good story better, more authoritative. </a:t>
            </a:r>
          </a:p>
        </p:txBody>
      </p:sp>
    </p:spTree>
    <p:extLst>
      <p:ext uri="{BB962C8B-B14F-4D97-AF65-F5344CB8AC3E}">
        <p14:creationId xmlns:p14="http://schemas.microsoft.com/office/powerpoint/2010/main" val="184783355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a:bodyPr>
          <a:lstStyle/>
          <a:p>
            <a:r>
              <a:rPr lang="en-US" sz="2800" dirty="0">
                <a:solidFill>
                  <a:srgbClr val="000000"/>
                </a:solidFill>
              </a:rPr>
              <a:t>Back to Me Again</a:t>
            </a:r>
          </a:p>
          <a:p>
            <a:r>
              <a:rPr lang="en-US" sz="2800" dirty="0"/>
              <a:t> </a:t>
            </a:r>
          </a:p>
          <a:p>
            <a:pPr algn="l"/>
            <a:r>
              <a:rPr lang="en-US" sz="2800" dirty="0">
                <a:solidFill>
                  <a:srgbClr val="000000"/>
                </a:solidFill>
              </a:rPr>
              <a:t>	I </a:t>
            </a:r>
            <a:r>
              <a:rPr lang="en-US" sz="2800" dirty="0" smtClean="0">
                <a:solidFill>
                  <a:srgbClr val="000000"/>
                </a:solidFill>
              </a:rPr>
              <a:t> rarely start </a:t>
            </a:r>
            <a:r>
              <a:rPr lang="en-US" sz="2800" dirty="0">
                <a:solidFill>
                  <a:srgbClr val="000000"/>
                </a:solidFill>
              </a:rPr>
              <a:t>out with a dataset and say, “Let’s go looking for </a:t>
            </a:r>
            <a:r>
              <a:rPr lang="en-US" sz="2800" dirty="0" smtClean="0">
                <a:solidFill>
                  <a:srgbClr val="000000"/>
                </a:solidFill>
              </a:rPr>
              <a:t>an </a:t>
            </a:r>
            <a:r>
              <a:rPr lang="en-US" sz="2800" u="sng" dirty="0" smtClean="0">
                <a:solidFill>
                  <a:srgbClr val="000000"/>
                </a:solidFill>
              </a:rPr>
              <a:t>investigative</a:t>
            </a:r>
            <a:r>
              <a:rPr lang="en-US" sz="2800" dirty="0" smtClean="0">
                <a:solidFill>
                  <a:srgbClr val="000000"/>
                </a:solidFill>
              </a:rPr>
              <a:t> story!”</a:t>
            </a:r>
            <a:endParaRPr lang="en-US" sz="2800" dirty="0">
              <a:solidFill>
                <a:srgbClr val="000000"/>
              </a:solidFill>
            </a:endParaRPr>
          </a:p>
        </p:txBody>
      </p:sp>
    </p:spTree>
    <p:extLst>
      <p:ext uri="{BB962C8B-B14F-4D97-AF65-F5344CB8AC3E}">
        <p14:creationId xmlns:p14="http://schemas.microsoft.com/office/powerpoint/2010/main" val="334921178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a:bodyPr>
          <a:lstStyle/>
          <a:p>
            <a:r>
              <a:rPr lang="en-US" sz="2800" dirty="0" smtClean="0">
                <a:solidFill>
                  <a:srgbClr val="000000"/>
                </a:solidFill>
              </a:rPr>
              <a:t>EXAMPLES</a:t>
            </a:r>
          </a:p>
          <a:p>
            <a:endParaRPr lang="en-US" sz="2800" dirty="0">
              <a:solidFill>
                <a:srgbClr val="000000"/>
              </a:solidFill>
            </a:endParaRPr>
          </a:p>
        </p:txBody>
      </p:sp>
      <p:pic>
        <p:nvPicPr>
          <p:cNvPr id="3" name="Picture 2" descr="Screenshot 2016-05-26 09.59.00.png">
            <a:hlinkClick r:id="rId2" tooltip="Click for story..."/>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6400"/>
            <a:ext cx="9144000" cy="6034112"/>
          </a:xfrm>
          <a:prstGeom prst="rect">
            <a:avLst/>
          </a:prstGeom>
        </p:spPr>
      </p:pic>
    </p:spTree>
    <p:extLst>
      <p:ext uri="{BB962C8B-B14F-4D97-AF65-F5344CB8AC3E}">
        <p14:creationId xmlns:p14="http://schemas.microsoft.com/office/powerpoint/2010/main" val="211437901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a:bodyPr>
          <a:lstStyle/>
          <a:p>
            <a:r>
              <a:rPr lang="en-US" sz="2800" dirty="0" smtClean="0">
                <a:solidFill>
                  <a:srgbClr val="000000"/>
                </a:solidFill>
              </a:rPr>
              <a:t>Backstory: A veteran reporter on poverty issues theorizes that during the 2008 U.S. recession, food aide was not only increasing but having an outsized impact in new communities. BUT….</a:t>
            </a:r>
            <a:endParaRPr lang="en-US" sz="2800" dirty="0">
              <a:solidFill>
                <a:srgbClr val="000000"/>
              </a:solidFill>
            </a:endParaRPr>
          </a:p>
        </p:txBody>
      </p:sp>
    </p:spTree>
    <p:extLst>
      <p:ext uri="{BB962C8B-B14F-4D97-AF65-F5344CB8AC3E}">
        <p14:creationId xmlns:p14="http://schemas.microsoft.com/office/powerpoint/2010/main" val="416697864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a:bodyPr>
          <a:lstStyle/>
          <a:p>
            <a:r>
              <a:rPr lang="en-US" sz="2800" dirty="0" smtClean="0">
                <a:solidFill>
                  <a:srgbClr val="000000"/>
                </a:solidFill>
              </a:rPr>
              <a:t>The U.S. Federal </a:t>
            </a:r>
            <a:r>
              <a:rPr lang="en-US" sz="2800" dirty="0" err="1" smtClean="0">
                <a:solidFill>
                  <a:srgbClr val="000000"/>
                </a:solidFill>
              </a:rPr>
              <a:t>Govt</a:t>
            </a:r>
            <a:r>
              <a:rPr lang="en-US" sz="2800" dirty="0" smtClean="0">
                <a:solidFill>
                  <a:srgbClr val="000000"/>
                </a:solidFill>
              </a:rPr>
              <a:t> does not collect LOCAL data on food stamp use. He realizes he will need to file 50 records requests with 50 different U.S. state agencies.</a:t>
            </a:r>
            <a:endParaRPr lang="en-US" sz="2800" dirty="0">
              <a:solidFill>
                <a:srgbClr val="000000"/>
              </a:solidFill>
            </a:endParaRPr>
          </a:p>
        </p:txBody>
      </p:sp>
    </p:spTree>
    <p:extLst>
      <p:ext uri="{BB962C8B-B14F-4D97-AF65-F5344CB8AC3E}">
        <p14:creationId xmlns:p14="http://schemas.microsoft.com/office/powerpoint/2010/main" val="254339115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a:bodyPr>
          <a:lstStyle/>
          <a:p>
            <a:r>
              <a:rPr lang="en-US" u="sng" dirty="0">
                <a:solidFill>
                  <a:srgbClr val="000000"/>
                </a:solidFill>
              </a:rPr>
              <a:t>My </a:t>
            </a:r>
            <a:r>
              <a:rPr lang="en-US" u="sng" dirty="0" smtClean="0">
                <a:solidFill>
                  <a:srgbClr val="000000"/>
                </a:solidFill>
              </a:rPr>
              <a:t>Approach to Stories</a:t>
            </a:r>
            <a:endParaRPr lang="en-US" u="sng" dirty="0">
              <a:solidFill>
                <a:srgbClr val="000000"/>
              </a:solidFill>
            </a:endParaRPr>
          </a:p>
          <a:p>
            <a:r>
              <a:rPr lang="en-US" dirty="0"/>
              <a:t> </a:t>
            </a:r>
          </a:p>
          <a:p>
            <a:pPr algn="l"/>
            <a:r>
              <a:rPr lang="en-US" dirty="0"/>
              <a:t>	</a:t>
            </a:r>
            <a:r>
              <a:rPr lang="en-US" dirty="0">
                <a:solidFill>
                  <a:srgbClr val="000000"/>
                </a:solidFill>
              </a:rPr>
              <a:t>Data journalism is not magic, it’s just another form of journalism</a:t>
            </a:r>
          </a:p>
          <a:p>
            <a:pPr algn="l"/>
            <a:r>
              <a:rPr lang="en-US" dirty="0">
                <a:solidFill>
                  <a:srgbClr val="000000"/>
                </a:solidFill>
              </a:rPr>
              <a:t>For all stories, </a:t>
            </a:r>
            <a:r>
              <a:rPr lang="en-US" u="dbl" dirty="0">
                <a:solidFill>
                  <a:srgbClr val="000000"/>
                </a:solidFill>
              </a:rPr>
              <a:t>we need sources</a:t>
            </a:r>
            <a:r>
              <a:rPr lang="en-US" b="1" dirty="0">
                <a:solidFill>
                  <a:srgbClr val="000000"/>
                </a:solidFill>
              </a:rPr>
              <a:t>:</a:t>
            </a:r>
            <a:endParaRPr lang="en-US" dirty="0">
              <a:solidFill>
                <a:srgbClr val="000000"/>
              </a:solidFill>
            </a:endParaRPr>
          </a:p>
          <a:p>
            <a:endParaRPr lang="en-US" dirty="0"/>
          </a:p>
        </p:txBody>
      </p:sp>
    </p:spTree>
    <p:extLst>
      <p:ext uri="{BB962C8B-B14F-4D97-AF65-F5344CB8AC3E}">
        <p14:creationId xmlns:p14="http://schemas.microsoft.com/office/powerpoint/2010/main" val="124553479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a:bodyPr>
          <a:lstStyle/>
          <a:p>
            <a:r>
              <a:rPr lang="en-US" sz="2800" dirty="0" smtClean="0">
                <a:solidFill>
                  <a:srgbClr val="000000"/>
                </a:solidFill>
              </a:rPr>
              <a:t>My role as a data journalist for this story:</a:t>
            </a:r>
          </a:p>
          <a:p>
            <a:pPr algn="l"/>
            <a:r>
              <a:rPr lang="en-US" sz="2000" dirty="0" smtClean="0">
                <a:solidFill>
                  <a:srgbClr val="000000"/>
                </a:solidFill>
              </a:rPr>
              <a:t>-- Create system for tracking records requests</a:t>
            </a:r>
          </a:p>
          <a:p>
            <a:pPr algn="l"/>
            <a:r>
              <a:rPr lang="en-US" sz="2000" dirty="0" smtClean="0">
                <a:solidFill>
                  <a:srgbClr val="000000"/>
                </a:solidFill>
              </a:rPr>
              <a:t>-- Parsing information as it arrived from different formats – text, </a:t>
            </a:r>
            <a:r>
              <a:rPr lang="en-US" sz="2000" dirty="0" err="1" smtClean="0">
                <a:solidFill>
                  <a:srgbClr val="000000"/>
                </a:solidFill>
              </a:rPr>
              <a:t>xls</a:t>
            </a:r>
            <a:r>
              <a:rPr lang="en-US" sz="2000" dirty="0" smtClean="0">
                <a:solidFill>
                  <a:srgbClr val="000000"/>
                </a:solidFill>
              </a:rPr>
              <a:t>, PDF</a:t>
            </a:r>
          </a:p>
          <a:p>
            <a:pPr algn="l"/>
            <a:r>
              <a:rPr lang="en-US" sz="2000" dirty="0" smtClean="0">
                <a:solidFill>
                  <a:srgbClr val="000000"/>
                </a:solidFill>
              </a:rPr>
              <a:t>-</a:t>
            </a:r>
            <a:r>
              <a:rPr lang="en-US" sz="2000" u="dbl" dirty="0" smtClean="0">
                <a:solidFill>
                  <a:srgbClr val="000000"/>
                </a:solidFill>
              </a:rPr>
              <a:t>- Standardizing information. Are we talking about total people who received aide for the month, or people receiving it at a given moment in time?</a:t>
            </a:r>
            <a:endParaRPr lang="en-US" sz="2000" u="dbl" dirty="0">
              <a:solidFill>
                <a:srgbClr val="000000"/>
              </a:solidFill>
            </a:endParaRPr>
          </a:p>
        </p:txBody>
      </p:sp>
    </p:spTree>
    <p:extLst>
      <p:ext uri="{BB962C8B-B14F-4D97-AF65-F5344CB8AC3E}">
        <p14:creationId xmlns:p14="http://schemas.microsoft.com/office/powerpoint/2010/main" val="360193745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a:bodyPr>
          <a:lstStyle/>
          <a:p>
            <a:r>
              <a:rPr lang="en-US" sz="2800" dirty="0" smtClean="0">
                <a:solidFill>
                  <a:srgbClr val="000000"/>
                </a:solidFill>
              </a:rPr>
              <a:t>My role as a data journalist for this story:</a:t>
            </a:r>
          </a:p>
          <a:p>
            <a:pPr algn="l"/>
            <a:endParaRPr lang="en-US" sz="2000" dirty="0" smtClean="0">
              <a:solidFill>
                <a:srgbClr val="000000"/>
              </a:solidFill>
            </a:endParaRPr>
          </a:p>
          <a:p>
            <a:pPr algn="l"/>
            <a:r>
              <a:rPr lang="en-US" sz="2000" dirty="0" smtClean="0">
                <a:solidFill>
                  <a:srgbClr val="000000"/>
                </a:solidFill>
              </a:rPr>
              <a:t>-- Mashing up data with other records. This is one of the key tools in data journalism’s investigative tool box – joining one set of information with another. </a:t>
            </a:r>
          </a:p>
        </p:txBody>
      </p:sp>
    </p:spTree>
    <p:extLst>
      <p:ext uri="{BB962C8B-B14F-4D97-AF65-F5344CB8AC3E}">
        <p14:creationId xmlns:p14="http://schemas.microsoft.com/office/powerpoint/2010/main" val="157039665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a:bodyPr>
          <a:lstStyle/>
          <a:p>
            <a:pPr algn="l"/>
            <a:r>
              <a:rPr lang="en-US" sz="2000" dirty="0" smtClean="0">
                <a:solidFill>
                  <a:srgbClr val="000000"/>
                </a:solidFill>
              </a:rPr>
              <a:t>“There </a:t>
            </a:r>
            <a:r>
              <a:rPr lang="en-US" sz="2000" dirty="0">
                <a:solidFill>
                  <a:srgbClr val="000000"/>
                </a:solidFill>
              </a:rPr>
              <a:t>are 239 counties in the United States </a:t>
            </a:r>
            <a:r>
              <a:rPr lang="en-US" sz="2000" u="sng" dirty="0">
                <a:solidFill>
                  <a:srgbClr val="000000"/>
                </a:solidFill>
              </a:rPr>
              <a:t>where at least a quarter of the population receives food stamps</a:t>
            </a:r>
            <a:r>
              <a:rPr lang="en-US" sz="2000" dirty="0">
                <a:solidFill>
                  <a:srgbClr val="000000"/>
                </a:solidFill>
              </a:rPr>
              <a:t>, according to an analysis of local data collected by The New York Times</a:t>
            </a:r>
            <a:r>
              <a:rPr lang="en-US" sz="2000" dirty="0" smtClean="0">
                <a:solidFill>
                  <a:srgbClr val="000000"/>
                </a:solidFill>
              </a:rPr>
              <a:t>.”</a:t>
            </a:r>
            <a:endParaRPr lang="en-US" sz="2000" dirty="0">
              <a:solidFill>
                <a:srgbClr val="000000"/>
              </a:solidFill>
            </a:endParaRPr>
          </a:p>
          <a:p>
            <a:endParaRPr lang="en-US" sz="2000" dirty="0" smtClean="0">
              <a:solidFill>
                <a:srgbClr val="000000"/>
              </a:solidFill>
            </a:endParaRPr>
          </a:p>
        </p:txBody>
      </p:sp>
    </p:spTree>
    <p:extLst>
      <p:ext uri="{BB962C8B-B14F-4D97-AF65-F5344CB8AC3E}">
        <p14:creationId xmlns:p14="http://schemas.microsoft.com/office/powerpoint/2010/main" val="254348574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a:bodyPr>
          <a:lstStyle/>
          <a:p>
            <a:pPr algn="l"/>
            <a:r>
              <a:rPr lang="en-US" sz="2000" dirty="0">
                <a:solidFill>
                  <a:srgbClr val="000000"/>
                </a:solidFill>
              </a:rPr>
              <a:t>“In more than 800 counties, it helps feed one in three children. </a:t>
            </a:r>
            <a:endParaRPr lang="en-US" sz="2000" dirty="0" smtClean="0">
              <a:solidFill>
                <a:srgbClr val="000000"/>
              </a:solidFill>
            </a:endParaRPr>
          </a:p>
          <a:p>
            <a:pPr algn="l"/>
            <a:endParaRPr lang="en-US" sz="2000" dirty="0">
              <a:solidFill>
                <a:srgbClr val="000000"/>
              </a:solidFill>
            </a:endParaRPr>
          </a:p>
          <a:p>
            <a:pPr algn="l"/>
            <a:r>
              <a:rPr lang="en-US" sz="2000" dirty="0" smtClean="0">
                <a:solidFill>
                  <a:srgbClr val="000000"/>
                </a:solidFill>
              </a:rPr>
              <a:t>In </a:t>
            </a:r>
            <a:r>
              <a:rPr lang="en-US" sz="2000" dirty="0">
                <a:solidFill>
                  <a:srgbClr val="000000"/>
                </a:solidFill>
              </a:rPr>
              <a:t>the Mississippi River cities of St. Louis, Memphis and New Orleans, half of the children or more receive food stamps. </a:t>
            </a:r>
            <a:endParaRPr lang="en-US" sz="2000" dirty="0" smtClean="0">
              <a:solidFill>
                <a:srgbClr val="000000"/>
              </a:solidFill>
            </a:endParaRPr>
          </a:p>
          <a:p>
            <a:pPr algn="l"/>
            <a:endParaRPr lang="en-US" sz="2000" dirty="0">
              <a:solidFill>
                <a:srgbClr val="000000"/>
              </a:solidFill>
            </a:endParaRPr>
          </a:p>
          <a:p>
            <a:pPr algn="l"/>
            <a:r>
              <a:rPr lang="en-US" sz="2000" dirty="0" smtClean="0">
                <a:solidFill>
                  <a:srgbClr val="000000"/>
                </a:solidFill>
              </a:rPr>
              <a:t>Even </a:t>
            </a:r>
            <a:r>
              <a:rPr lang="en-US" sz="2000" dirty="0">
                <a:solidFill>
                  <a:srgbClr val="000000"/>
                </a:solidFill>
              </a:rPr>
              <a:t>in Peoria, Ill. — </a:t>
            </a:r>
            <a:r>
              <a:rPr lang="en-US" sz="2000" dirty="0" err="1">
                <a:solidFill>
                  <a:srgbClr val="000000"/>
                </a:solidFill>
              </a:rPr>
              <a:t>Everytown</a:t>
            </a:r>
            <a:r>
              <a:rPr lang="en-US" sz="2000" dirty="0">
                <a:solidFill>
                  <a:srgbClr val="000000"/>
                </a:solidFill>
              </a:rPr>
              <a:t>, U.S.A. — nearly 40 percent of children receive </a:t>
            </a:r>
            <a:r>
              <a:rPr lang="en-US" sz="2000" dirty="0" smtClean="0">
                <a:solidFill>
                  <a:srgbClr val="000000"/>
                </a:solidFill>
              </a:rPr>
              <a:t>aid.”</a:t>
            </a:r>
            <a:endParaRPr lang="en-US" sz="2000" dirty="0">
              <a:solidFill>
                <a:srgbClr val="000000"/>
              </a:solidFill>
            </a:endParaRPr>
          </a:p>
          <a:p>
            <a:endParaRPr lang="en-US" sz="2000" dirty="0" smtClean="0">
              <a:solidFill>
                <a:srgbClr val="000000"/>
              </a:solidFill>
            </a:endParaRPr>
          </a:p>
        </p:txBody>
      </p:sp>
    </p:spTree>
    <p:extLst>
      <p:ext uri="{BB962C8B-B14F-4D97-AF65-F5344CB8AC3E}">
        <p14:creationId xmlns:p14="http://schemas.microsoft.com/office/powerpoint/2010/main" val="162197314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fontScale="92500"/>
          </a:bodyPr>
          <a:lstStyle/>
          <a:p>
            <a:pPr algn="l"/>
            <a:r>
              <a:rPr lang="en-US" sz="2000" dirty="0" smtClean="0">
                <a:solidFill>
                  <a:srgbClr val="000000"/>
                </a:solidFill>
              </a:rPr>
              <a:t>“There </a:t>
            </a:r>
            <a:r>
              <a:rPr lang="en-US" sz="2000" dirty="0">
                <a:solidFill>
                  <a:srgbClr val="000000"/>
                </a:solidFill>
              </a:rPr>
              <a:t>are about 50 small counties and a dozen sizable ones where the rolls have doubled in the last two years</a:t>
            </a:r>
            <a:r>
              <a:rPr lang="en-US" sz="2000" dirty="0" smtClean="0">
                <a:solidFill>
                  <a:srgbClr val="000000"/>
                </a:solidFill>
              </a:rPr>
              <a:t>.</a:t>
            </a:r>
          </a:p>
          <a:p>
            <a:pPr algn="l"/>
            <a:endParaRPr lang="en-US" sz="2000" dirty="0" smtClean="0">
              <a:solidFill>
                <a:srgbClr val="000000"/>
              </a:solidFill>
            </a:endParaRPr>
          </a:p>
          <a:p>
            <a:pPr algn="l"/>
            <a:r>
              <a:rPr lang="en-US" sz="2000" dirty="0" smtClean="0">
                <a:solidFill>
                  <a:srgbClr val="000000"/>
                </a:solidFill>
              </a:rPr>
              <a:t> </a:t>
            </a:r>
            <a:r>
              <a:rPr lang="en-US" sz="2000" dirty="0">
                <a:solidFill>
                  <a:srgbClr val="000000"/>
                </a:solidFill>
              </a:rPr>
              <a:t>In another 205 counties, they have risen by at least two-thirds</a:t>
            </a:r>
            <a:r>
              <a:rPr lang="en-US" sz="2000" dirty="0" smtClean="0">
                <a:solidFill>
                  <a:srgbClr val="000000"/>
                </a:solidFill>
              </a:rPr>
              <a:t>.</a:t>
            </a:r>
          </a:p>
          <a:p>
            <a:pPr algn="l"/>
            <a:endParaRPr lang="en-US" sz="2000" dirty="0">
              <a:solidFill>
                <a:srgbClr val="000000"/>
              </a:solidFill>
            </a:endParaRPr>
          </a:p>
          <a:p>
            <a:pPr algn="l"/>
            <a:r>
              <a:rPr lang="en-US" sz="2000" dirty="0" smtClean="0">
                <a:solidFill>
                  <a:srgbClr val="000000"/>
                </a:solidFill>
              </a:rPr>
              <a:t> </a:t>
            </a:r>
            <a:r>
              <a:rPr lang="en-US" sz="2000" dirty="0">
                <a:solidFill>
                  <a:srgbClr val="000000"/>
                </a:solidFill>
              </a:rPr>
              <a:t>These places with soaring rolls include populous Riverside County, Calif., most of greater Phoenix and Las Vegas, a ring of affluent Atlanta suburbs, and a 150-mile stretch of southwest Florida from Bradenton to the Everglades</a:t>
            </a:r>
            <a:r>
              <a:rPr lang="en-US" sz="2000" dirty="0" smtClean="0">
                <a:solidFill>
                  <a:srgbClr val="000000"/>
                </a:solidFill>
              </a:rPr>
              <a:t>.”</a:t>
            </a:r>
          </a:p>
        </p:txBody>
      </p:sp>
    </p:spTree>
    <p:extLst>
      <p:ext uri="{BB962C8B-B14F-4D97-AF65-F5344CB8AC3E}">
        <p14:creationId xmlns:p14="http://schemas.microsoft.com/office/powerpoint/2010/main" val="312841088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fontScale="92500"/>
          </a:bodyPr>
          <a:lstStyle/>
          <a:p>
            <a:pPr algn="l"/>
            <a:r>
              <a:rPr lang="en-US" sz="2000" dirty="0" smtClean="0">
                <a:solidFill>
                  <a:srgbClr val="000000"/>
                </a:solidFill>
              </a:rPr>
              <a:t>“There </a:t>
            </a:r>
            <a:r>
              <a:rPr lang="en-US" sz="2000" dirty="0">
                <a:solidFill>
                  <a:srgbClr val="000000"/>
                </a:solidFill>
              </a:rPr>
              <a:t>are about 50 small counties and a dozen sizable ones where the rolls have doubled in the last two years</a:t>
            </a:r>
            <a:r>
              <a:rPr lang="en-US" sz="2000" dirty="0" smtClean="0">
                <a:solidFill>
                  <a:srgbClr val="000000"/>
                </a:solidFill>
              </a:rPr>
              <a:t>.</a:t>
            </a:r>
          </a:p>
          <a:p>
            <a:pPr algn="l"/>
            <a:endParaRPr lang="en-US" sz="2000" dirty="0" smtClean="0">
              <a:solidFill>
                <a:srgbClr val="000000"/>
              </a:solidFill>
            </a:endParaRPr>
          </a:p>
          <a:p>
            <a:pPr algn="l"/>
            <a:r>
              <a:rPr lang="en-US" sz="2000" dirty="0" smtClean="0">
                <a:solidFill>
                  <a:srgbClr val="000000"/>
                </a:solidFill>
              </a:rPr>
              <a:t> </a:t>
            </a:r>
            <a:r>
              <a:rPr lang="en-US" sz="2000" dirty="0">
                <a:solidFill>
                  <a:srgbClr val="000000"/>
                </a:solidFill>
              </a:rPr>
              <a:t>In another 205 counties, they have risen by at least two-thirds</a:t>
            </a:r>
            <a:r>
              <a:rPr lang="en-US" sz="2000" dirty="0" smtClean="0">
                <a:solidFill>
                  <a:srgbClr val="000000"/>
                </a:solidFill>
              </a:rPr>
              <a:t>.</a:t>
            </a:r>
          </a:p>
          <a:p>
            <a:pPr algn="l"/>
            <a:endParaRPr lang="en-US" sz="2000" dirty="0">
              <a:solidFill>
                <a:srgbClr val="000000"/>
              </a:solidFill>
            </a:endParaRPr>
          </a:p>
          <a:p>
            <a:pPr algn="l"/>
            <a:r>
              <a:rPr lang="en-US" sz="2000" dirty="0" smtClean="0">
                <a:solidFill>
                  <a:srgbClr val="000000"/>
                </a:solidFill>
              </a:rPr>
              <a:t> </a:t>
            </a:r>
            <a:r>
              <a:rPr lang="en-US" sz="2000" dirty="0">
                <a:solidFill>
                  <a:srgbClr val="000000"/>
                </a:solidFill>
              </a:rPr>
              <a:t>These places with soaring rolls include populous Riverside County, Calif., most of greater Phoenix and Las Vegas, a ring of affluent Atlanta suburbs, and a 150-mile stretch of southwest Florida from Bradenton to the Everglades</a:t>
            </a:r>
            <a:r>
              <a:rPr lang="en-US" sz="2000" dirty="0" smtClean="0">
                <a:solidFill>
                  <a:srgbClr val="000000"/>
                </a:solidFill>
              </a:rPr>
              <a:t>.”</a:t>
            </a:r>
          </a:p>
        </p:txBody>
      </p:sp>
      <p:pic>
        <p:nvPicPr>
          <p:cNvPr id="7" name="part1-cover-1600.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91565" y="571365"/>
            <a:ext cx="8071786" cy="4568399"/>
          </a:xfrm>
          <a:prstGeom prst="rect">
            <a:avLst/>
          </a:prstGeom>
        </p:spPr>
      </p:pic>
    </p:spTree>
    <p:extLst>
      <p:ext uri="{BB962C8B-B14F-4D97-AF65-F5344CB8AC3E}">
        <p14:creationId xmlns:p14="http://schemas.microsoft.com/office/powerpoint/2010/main" val="1611501701"/>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a:bodyPr>
          <a:lstStyle/>
          <a:p>
            <a:pPr marL="342900" indent="-342900" algn="l">
              <a:buFont typeface="Arial"/>
              <a:buChar char="•"/>
            </a:pPr>
            <a:r>
              <a:rPr lang="en-US" sz="2000" dirty="0" smtClean="0">
                <a:solidFill>
                  <a:srgbClr val="000000"/>
                </a:solidFill>
              </a:rPr>
              <a:t>Many </a:t>
            </a:r>
            <a:r>
              <a:rPr lang="en-US" sz="2000" dirty="0">
                <a:solidFill>
                  <a:srgbClr val="000000"/>
                </a:solidFill>
              </a:rPr>
              <a:t>stories about the economic benefits of the North Dakota oil boom</a:t>
            </a:r>
          </a:p>
          <a:p>
            <a:pPr marL="342900" indent="-342900" algn="l">
              <a:buFont typeface="Arial"/>
              <a:buChar char="•"/>
            </a:pPr>
            <a:r>
              <a:rPr lang="en-US" sz="2000" dirty="0">
                <a:solidFill>
                  <a:srgbClr val="000000"/>
                </a:solidFill>
              </a:rPr>
              <a:t>Fewer stories about the environmental issues, and those usually about individual spills or incomplete.</a:t>
            </a:r>
          </a:p>
          <a:p>
            <a:pPr marL="342900" indent="-342900" algn="l">
              <a:buFont typeface="Arial"/>
              <a:buChar char="•"/>
            </a:pPr>
            <a:r>
              <a:rPr lang="en-US" sz="2000" dirty="0">
                <a:solidFill>
                  <a:srgbClr val="000000"/>
                </a:solidFill>
              </a:rPr>
              <a:t> </a:t>
            </a:r>
            <a:r>
              <a:rPr lang="en-US" sz="2000" dirty="0" smtClean="0">
                <a:solidFill>
                  <a:srgbClr val="000000"/>
                </a:solidFill>
              </a:rPr>
              <a:t>NYT sends </a:t>
            </a:r>
            <a:r>
              <a:rPr lang="en-US" sz="2000" dirty="0">
                <a:solidFill>
                  <a:srgbClr val="000000"/>
                </a:solidFill>
              </a:rPr>
              <a:t>correspondent to size up the situation, hoping for quick turnaround story.</a:t>
            </a:r>
          </a:p>
          <a:p>
            <a:pPr marL="342900" indent="-342900" algn="l">
              <a:buFont typeface="Arial"/>
              <a:buChar char="•"/>
            </a:pPr>
            <a:r>
              <a:rPr lang="en-US" sz="2000" dirty="0">
                <a:solidFill>
                  <a:srgbClr val="000000"/>
                </a:solidFill>
              </a:rPr>
              <a:t>Once she realizes extent of the issue, and how difficult it will be to document, </a:t>
            </a:r>
            <a:r>
              <a:rPr lang="en-US" sz="2000" dirty="0" smtClean="0">
                <a:solidFill>
                  <a:srgbClr val="000000"/>
                </a:solidFill>
              </a:rPr>
              <a:t>she partners up with me.</a:t>
            </a:r>
            <a:endParaRPr lang="en-US" sz="2000" dirty="0">
              <a:solidFill>
                <a:srgbClr val="000000"/>
              </a:solidFill>
              <a:latin typeface="Courier"/>
              <a:cs typeface="Courier"/>
            </a:endParaRPr>
          </a:p>
        </p:txBody>
      </p:sp>
    </p:spTree>
    <p:extLst>
      <p:ext uri="{BB962C8B-B14F-4D97-AF65-F5344CB8AC3E}">
        <p14:creationId xmlns:p14="http://schemas.microsoft.com/office/powerpoint/2010/main" val="23541405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lnSpcReduction="10000"/>
          </a:bodyPr>
          <a:lstStyle/>
          <a:p>
            <a:pPr marL="457200" indent="-457200" algn="l">
              <a:buFont typeface="Arial"/>
              <a:buChar char="•"/>
            </a:pPr>
            <a:r>
              <a:rPr lang="en-US" sz="2000" dirty="0"/>
              <a:t> </a:t>
            </a:r>
            <a:r>
              <a:rPr lang="en-US" sz="2000" dirty="0">
                <a:solidFill>
                  <a:srgbClr val="000000"/>
                </a:solidFill>
              </a:rPr>
              <a:t>There were no official stats on oil spills — the </a:t>
            </a:r>
            <a:r>
              <a:rPr lang="en-US" sz="2000" dirty="0" smtClean="0">
                <a:solidFill>
                  <a:srgbClr val="000000"/>
                </a:solidFill>
              </a:rPr>
              <a:t>Federal Government regulates </a:t>
            </a:r>
            <a:r>
              <a:rPr lang="en-US" sz="2000" dirty="0">
                <a:solidFill>
                  <a:srgbClr val="000000"/>
                </a:solidFill>
              </a:rPr>
              <a:t>pipelines, everything else is left to the states.</a:t>
            </a:r>
          </a:p>
          <a:p>
            <a:pPr marL="457200" indent="-457200" algn="l">
              <a:buFont typeface="Arial"/>
              <a:buChar char="•"/>
            </a:pPr>
            <a:r>
              <a:rPr lang="en-US" sz="2000" dirty="0">
                <a:solidFill>
                  <a:srgbClr val="000000"/>
                </a:solidFill>
              </a:rPr>
              <a:t>North Dakota </a:t>
            </a:r>
            <a:r>
              <a:rPr lang="en-US" sz="2000" dirty="0" smtClean="0">
                <a:solidFill>
                  <a:srgbClr val="000000"/>
                </a:solidFill>
              </a:rPr>
              <a:t>had lots </a:t>
            </a:r>
            <a:r>
              <a:rPr lang="en-US" sz="2000" dirty="0">
                <a:solidFill>
                  <a:srgbClr val="000000"/>
                </a:solidFill>
              </a:rPr>
              <a:t>of public info on oil production, but it’s mostly in </a:t>
            </a:r>
            <a:r>
              <a:rPr lang="en-US" sz="2000" dirty="0" smtClean="0">
                <a:solidFill>
                  <a:srgbClr val="000000"/>
                </a:solidFill>
              </a:rPr>
              <a:t>PDF monthly reports.</a:t>
            </a:r>
            <a:endParaRPr lang="en-US" sz="2000" dirty="0">
              <a:solidFill>
                <a:srgbClr val="000000"/>
              </a:solidFill>
            </a:endParaRPr>
          </a:p>
          <a:p>
            <a:pPr marL="457200" indent="-457200" algn="l">
              <a:buFont typeface="Arial"/>
              <a:buChar char="•"/>
            </a:pPr>
            <a:r>
              <a:rPr lang="en-US" sz="2000" dirty="0" smtClean="0">
                <a:solidFill>
                  <a:srgbClr val="000000"/>
                </a:solidFill>
              </a:rPr>
              <a:t>Spill incidents posted </a:t>
            </a:r>
            <a:r>
              <a:rPr lang="en-US" sz="2000" dirty="0">
                <a:solidFill>
                  <a:srgbClr val="000000"/>
                </a:solidFill>
              </a:rPr>
              <a:t>online, </a:t>
            </a:r>
            <a:r>
              <a:rPr lang="en-US" sz="2000" dirty="0" smtClean="0">
                <a:solidFill>
                  <a:srgbClr val="000000"/>
                </a:solidFill>
              </a:rPr>
              <a:t>but only a few fields of info, and not searchable – the rest locked in PDFs.</a:t>
            </a:r>
          </a:p>
          <a:p>
            <a:pPr marL="457200" indent="-457200" algn="l">
              <a:buFont typeface="Arial"/>
              <a:buChar char="•"/>
            </a:pPr>
            <a:r>
              <a:rPr lang="en-US" sz="2000" dirty="0" smtClean="0">
                <a:solidFill>
                  <a:srgbClr val="000000"/>
                </a:solidFill>
              </a:rPr>
              <a:t>Enforcement actions kept only in file cabinets of bureaucrats</a:t>
            </a:r>
            <a:endParaRPr lang="en-US" sz="2000" dirty="0">
              <a:solidFill>
                <a:srgbClr val="000000"/>
              </a:solidFill>
            </a:endParaRPr>
          </a:p>
        </p:txBody>
      </p:sp>
    </p:spTree>
    <p:extLst>
      <p:ext uri="{BB962C8B-B14F-4D97-AF65-F5344CB8AC3E}">
        <p14:creationId xmlns:p14="http://schemas.microsoft.com/office/powerpoint/2010/main" val="211078807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a:bodyPr>
          <a:lstStyle/>
          <a:p>
            <a:pPr algn="l"/>
            <a:endParaRPr lang="en-US" sz="2000" dirty="0">
              <a:solidFill>
                <a:srgbClr val="000000"/>
              </a:solidFill>
            </a:endParaRPr>
          </a:p>
        </p:txBody>
      </p:sp>
      <p:pic>
        <p:nvPicPr>
          <p:cNvPr id="7" name="Picture 6" descr="Screenshot 2015-03-03 11.44.58.png"/>
          <p:cNvPicPr>
            <a:picLocks noChangeAspect="1"/>
          </p:cNvPicPr>
          <p:nvPr/>
        </p:nvPicPr>
        <p:blipFill rotWithShape="1">
          <a:blip r:embed="rId2">
            <a:extLst>
              <a:ext uri="{28A0092B-C50C-407E-A947-70E740481C1C}">
                <a14:useLocalDpi xmlns:a14="http://schemas.microsoft.com/office/drawing/2010/main" val="0"/>
              </a:ext>
            </a:extLst>
          </a:blip>
          <a:srcRect t="23336"/>
          <a:stretch/>
        </p:blipFill>
        <p:spPr>
          <a:xfrm>
            <a:off x="-10923" y="1957294"/>
            <a:ext cx="9117009" cy="3665774"/>
          </a:xfrm>
          <a:prstGeom prst="rect">
            <a:avLst/>
          </a:prstGeom>
        </p:spPr>
      </p:pic>
    </p:spTree>
    <p:extLst>
      <p:ext uri="{BB962C8B-B14F-4D97-AF65-F5344CB8AC3E}">
        <p14:creationId xmlns:p14="http://schemas.microsoft.com/office/powerpoint/2010/main" val="116665210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normAutofit/>
          </a:bodyPr>
          <a:lstStyle/>
          <a:p>
            <a:r>
              <a:rPr lang="en-US" dirty="0"/>
              <a:t>Marrying Data And Investigative Journalism Techniques</a:t>
            </a:r>
          </a:p>
        </p:txBody>
      </p:sp>
      <p:sp>
        <p:nvSpPr>
          <p:cNvPr id="6" name="Subtitle 5"/>
          <p:cNvSpPr>
            <a:spLocks noGrp="1"/>
          </p:cNvSpPr>
          <p:nvPr>
            <p:ph type="subTitle" idx="1"/>
          </p:nvPr>
        </p:nvSpPr>
        <p:spPr>
          <a:xfrm>
            <a:off x="762000" y="1623195"/>
            <a:ext cx="6858000" cy="4091805"/>
          </a:xfrm>
        </p:spPr>
        <p:txBody>
          <a:bodyPr>
            <a:normAutofit/>
          </a:bodyPr>
          <a:lstStyle/>
          <a:p>
            <a:pPr marL="457200" indent="-457200" algn="l">
              <a:buFont typeface="Arial"/>
              <a:buChar char="•"/>
            </a:pPr>
            <a:endParaRPr lang="en-US" sz="2400" dirty="0" smtClean="0"/>
          </a:p>
          <a:p>
            <a:pPr marL="457200" indent="-457200" algn="l">
              <a:buFont typeface="Arial"/>
              <a:buChar char="•"/>
            </a:pPr>
            <a:endParaRPr lang="en-US" sz="2400" dirty="0" smtClean="0"/>
          </a:p>
          <a:p>
            <a:pPr marL="457200" indent="-457200" algn="l">
              <a:buFont typeface="Arial"/>
              <a:buChar char="•"/>
            </a:pPr>
            <a:endParaRPr lang="en-US" sz="2400" dirty="0" smtClean="0"/>
          </a:p>
          <a:p>
            <a:pPr marL="457200" indent="-457200" algn="l">
              <a:buFont typeface="Arial"/>
              <a:buChar char="•"/>
            </a:pPr>
            <a:endParaRPr lang="en-US" sz="2400" dirty="0">
              <a:latin typeface="Courier"/>
              <a:cs typeface="Courier"/>
            </a:endParaRP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a:t>Robert </a:t>
            </a:r>
            <a:r>
              <a:rPr lang="en-US" sz="1200" dirty="0" err="1"/>
              <a:t>Gebeloff</a:t>
            </a:r>
            <a:r>
              <a:rPr lang="en-US" sz="1200" dirty="0"/>
              <a:t> -- @</a:t>
            </a:r>
            <a:r>
              <a:rPr lang="en-US" sz="1200" dirty="0" err="1"/>
              <a:t>gebeloffnyt</a:t>
            </a:r>
            <a:r>
              <a:rPr lang="en-US" sz="1200" dirty="0"/>
              <a:t>- DATAHARVEST 2016</a:t>
            </a:r>
          </a:p>
        </p:txBody>
      </p:sp>
      <p:pic>
        <p:nvPicPr>
          <p:cNvPr id="4" name="Picture 3" descr="Screenshot 2015-03-03 18.02.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0724" y="1747322"/>
            <a:ext cx="3565076" cy="4115277"/>
          </a:xfrm>
          <a:prstGeom prst="rect">
            <a:avLst/>
          </a:prstGeom>
        </p:spPr>
      </p:pic>
      <p:sp>
        <p:nvSpPr>
          <p:cNvPr id="7" name="TextBox 6"/>
          <p:cNvSpPr txBox="1"/>
          <p:nvPr/>
        </p:nvSpPr>
        <p:spPr>
          <a:xfrm>
            <a:off x="886132" y="1919897"/>
            <a:ext cx="3420297" cy="3416320"/>
          </a:xfrm>
          <a:prstGeom prst="rect">
            <a:avLst/>
          </a:prstGeom>
          <a:noFill/>
        </p:spPr>
        <p:txBody>
          <a:bodyPr wrap="square" rtlCol="0">
            <a:spAutoFit/>
          </a:bodyPr>
          <a:lstStyle/>
          <a:p>
            <a:r>
              <a:rPr lang="en-US" sz="2400" dirty="0" smtClean="0"/>
              <a:t>Speaking to </a:t>
            </a:r>
            <a:r>
              <a:rPr lang="en-US" sz="2400" dirty="0"/>
              <a:t>farmers in the town of Antler, Lynn D. Helms, the director of the Department of Mineral Resources, announced “a little bit of good news”: The spill rate per well was “steady or down.”</a:t>
            </a:r>
          </a:p>
        </p:txBody>
      </p:sp>
    </p:spTree>
    <p:extLst>
      <p:ext uri="{BB962C8B-B14F-4D97-AF65-F5344CB8AC3E}">
        <p14:creationId xmlns:p14="http://schemas.microsoft.com/office/powerpoint/2010/main" val="323474550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lnSpcReduction="10000"/>
          </a:bodyPr>
          <a:lstStyle/>
          <a:p>
            <a:r>
              <a:rPr lang="en-US" u="sng" dirty="0">
                <a:solidFill>
                  <a:srgbClr val="000000"/>
                </a:solidFill>
              </a:rPr>
              <a:t>My Approach to Stories</a:t>
            </a:r>
          </a:p>
          <a:p>
            <a:r>
              <a:rPr lang="en-US" dirty="0"/>
              <a:t> </a:t>
            </a:r>
          </a:p>
          <a:p>
            <a:pPr lvl="0" algn="l"/>
            <a:r>
              <a:rPr lang="en-US" dirty="0">
                <a:solidFill>
                  <a:srgbClr val="000000"/>
                </a:solidFill>
              </a:rPr>
              <a:t>	</a:t>
            </a:r>
            <a:r>
              <a:rPr lang="en-US" u="sng" dirty="0">
                <a:solidFill>
                  <a:srgbClr val="000000"/>
                </a:solidFill>
              </a:rPr>
              <a:t>Observation</a:t>
            </a:r>
            <a:r>
              <a:rPr lang="en-US" dirty="0">
                <a:solidFill>
                  <a:srgbClr val="000000"/>
                </a:solidFill>
              </a:rPr>
              <a:t> – what you see is as important as anything… set the scene, jot down details, hear, smell, count, etc.</a:t>
            </a:r>
          </a:p>
          <a:p>
            <a:endParaRPr lang="en-US" dirty="0"/>
          </a:p>
        </p:txBody>
      </p:sp>
    </p:spTree>
    <p:extLst>
      <p:ext uri="{BB962C8B-B14F-4D97-AF65-F5344CB8AC3E}">
        <p14:creationId xmlns:p14="http://schemas.microsoft.com/office/powerpoint/2010/main" val="19159652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normAutofit/>
          </a:bodyPr>
          <a:lstStyle/>
          <a:p>
            <a:r>
              <a:rPr lang="en-US" dirty="0"/>
              <a:t>Marrying Data And Investigative Journalism Techniques</a:t>
            </a:r>
          </a:p>
        </p:txBody>
      </p:sp>
      <p:sp>
        <p:nvSpPr>
          <p:cNvPr id="6" name="Subtitle 5"/>
          <p:cNvSpPr>
            <a:spLocks noGrp="1"/>
          </p:cNvSpPr>
          <p:nvPr>
            <p:ph type="subTitle" idx="1"/>
          </p:nvPr>
        </p:nvSpPr>
        <p:spPr>
          <a:xfrm>
            <a:off x="762000" y="1623195"/>
            <a:ext cx="6858000" cy="4091805"/>
          </a:xfrm>
        </p:spPr>
        <p:txBody>
          <a:bodyPr>
            <a:normAutofit/>
          </a:bodyPr>
          <a:lstStyle/>
          <a:p>
            <a:pPr marL="457200" indent="-457200" algn="l">
              <a:buFont typeface="Arial"/>
              <a:buChar char="•"/>
            </a:pPr>
            <a:endParaRPr lang="en-US" sz="2400" dirty="0" smtClean="0"/>
          </a:p>
          <a:p>
            <a:pPr marL="457200" indent="-457200" algn="l">
              <a:buFont typeface="Arial"/>
              <a:buChar char="•"/>
            </a:pPr>
            <a:endParaRPr lang="en-US" sz="2400" dirty="0" smtClean="0"/>
          </a:p>
          <a:p>
            <a:pPr marL="457200" indent="-457200" algn="l">
              <a:buFont typeface="Arial"/>
              <a:buChar char="•"/>
            </a:pPr>
            <a:endParaRPr lang="en-US" sz="2400" dirty="0" smtClean="0"/>
          </a:p>
          <a:p>
            <a:pPr marL="457200" indent="-457200" algn="l">
              <a:buFont typeface="Arial"/>
              <a:buChar char="•"/>
            </a:pPr>
            <a:endParaRPr lang="en-US" sz="2400" dirty="0">
              <a:latin typeface="Courier"/>
              <a:cs typeface="Courier"/>
            </a:endParaRP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--NICAR 2015</a:t>
            </a:r>
            <a:endParaRPr lang="en-US" sz="1200" dirty="0"/>
          </a:p>
        </p:txBody>
      </p:sp>
      <p:pic>
        <p:nvPicPr>
          <p:cNvPr id="4" name="Picture 3" descr="Screenshot 2015-03-03 18.02.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0724" y="1747322"/>
            <a:ext cx="3565076" cy="4115277"/>
          </a:xfrm>
          <a:prstGeom prst="rect">
            <a:avLst/>
          </a:prstGeom>
        </p:spPr>
      </p:pic>
      <p:sp>
        <p:nvSpPr>
          <p:cNvPr id="7" name="TextBox 6"/>
          <p:cNvSpPr txBox="1"/>
          <p:nvPr/>
        </p:nvSpPr>
        <p:spPr>
          <a:xfrm>
            <a:off x="886132" y="1919897"/>
            <a:ext cx="3420297" cy="3416320"/>
          </a:xfrm>
          <a:prstGeom prst="rect">
            <a:avLst/>
          </a:prstGeom>
          <a:noFill/>
        </p:spPr>
        <p:txBody>
          <a:bodyPr wrap="square" rtlCol="0">
            <a:spAutoFit/>
          </a:bodyPr>
          <a:lstStyle/>
          <a:p>
            <a:r>
              <a:rPr lang="en-US" sz="2400" dirty="0" smtClean="0"/>
              <a:t>Speaking to </a:t>
            </a:r>
            <a:r>
              <a:rPr lang="en-US" sz="2400" dirty="0"/>
              <a:t>farmers in the town of Antler, Lynn D. Helms, the director of the Department of Mineral Resources, announced “a little bit of good news”: The spill rate per well was “steady or down.”</a:t>
            </a:r>
          </a:p>
        </p:txBody>
      </p:sp>
      <p:pic>
        <p:nvPicPr>
          <p:cNvPr id="8" name="Picture 7" descr="Screenshot 2015-03-03 11.48.5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32" y="1533548"/>
            <a:ext cx="8485145" cy="5166912"/>
          </a:xfrm>
          <a:prstGeom prst="rect">
            <a:avLst/>
          </a:prstGeom>
        </p:spPr>
      </p:pic>
    </p:spTree>
    <p:extLst>
      <p:ext uri="{BB962C8B-B14F-4D97-AF65-F5344CB8AC3E}">
        <p14:creationId xmlns:p14="http://schemas.microsoft.com/office/powerpoint/2010/main" val="143441273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normAutofit/>
          </a:bodyPr>
          <a:lstStyle/>
          <a:p>
            <a:r>
              <a:rPr lang="en-US" dirty="0"/>
              <a:t>Marrying Data And Investigative Journalism Techniques</a:t>
            </a:r>
          </a:p>
        </p:txBody>
      </p:sp>
      <p:sp>
        <p:nvSpPr>
          <p:cNvPr id="6" name="Subtitle 5"/>
          <p:cNvSpPr>
            <a:spLocks noGrp="1"/>
          </p:cNvSpPr>
          <p:nvPr>
            <p:ph type="subTitle" idx="1"/>
          </p:nvPr>
        </p:nvSpPr>
        <p:spPr>
          <a:xfrm>
            <a:off x="762000" y="1623195"/>
            <a:ext cx="6858000" cy="4091805"/>
          </a:xfrm>
        </p:spPr>
        <p:txBody>
          <a:bodyPr>
            <a:normAutofit/>
          </a:bodyPr>
          <a:lstStyle/>
          <a:p>
            <a:pPr marL="457200" indent="-457200" algn="l">
              <a:buFont typeface="Arial"/>
              <a:buChar char="•"/>
            </a:pPr>
            <a:endParaRPr lang="en-US" sz="2400" dirty="0" smtClean="0"/>
          </a:p>
          <a:p>
            <a:pPr marL="457200" indent="-457200" algn="l">
              <a:buFont typeface="Arial"/>
              <a:buChar char="•"/>
            </a:pPr>
            <a:endParaRPr lang="en-US" sz="2400" dirty="0" smtClean="0"/>
          </a:p>
          <a:p>
            <a:pPr marL="457200" indent="-457200" algn="l">
              <a:buFont typeface="Arial"/>
              <a:buChar char="•"/>
            </a:pPr>
            <a:endParaRPr lang="en-US" sz="2400" dirty="0" smtClean="0"/>
          </a:p>
          <a:p>
            <a:pPr marL="457200" indent="-457200" algn="l">
              <a:buFont typeface="Arial"/>
              <a:buChar char="•"/>
            </a:pPr>
            <a:endParaRPr lang="en-US" sz="2400" dirty="0">
              <a:latin typeface="Courier"/>
              <a:cs typeface="Courier"/>
            </a:endParaRP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a:t>Robert </a:t>
            </a:r>
            <a:r>
              <a:rPr lang="en-US" sz="1200" dirty="0" err="1"/>
              <a:t>Gebeloff</a:t>
            </a:r>
            <a:r>
              <a:rPr lang="en-US" sz="1200" dirty="0"/>
              <a:t> -- @</a:t>
            </a:r>
            <a:r>
              <a:rPr lang="en-US" sz="1200" dirty="0" err="1"/>
              <a:t>gebeloffnyt</a:t>
            </a:r>
            <a:r>
              <a:rPr lang="en-US" sz="1200" dirty="0"/>
              <a:t>- DATAHARVEST 2016</a:t>
            </a:r>
          </a:p>
        </p:txBody>
      </p:sp>
      <p:sp>
        <p:nvSpPr>
          <p:cNvPr id="3" name="Rectangle 2"/>
          <p:cNvSpPr/>
          <p:nvPr/>
        </p:nvSpPr>
        <p:spPr>
          <a:xfrm>
            <a:off x="762000" y="1982450"/>
            <a:ext cx="7612142" cy="4001095"/>
          </a:xfrm>
          <a:prstGeom prst="rect">
            <a:avLst/>
          </a:prstGeom>
        </p:spPr>
        <p:txBody>
          <a:bodyPr wrap="square">
            <a:spAutoFit/>
          </a:bodyPr>
          <a:lstStyle/>
          <a:p>
            <a:r>
              <a:rPr lang="en-US" sz="2000" dirty="0">
                <a:solidFill>
                  <a:srgbClr val="FF0000"/>
                </a:solidFill>
              </a:rPr>
              <a:t>Creating Our Own Database</a:t>
            </a:r>
          </a:p>
          <a:p>
            <a:r>
              <a:rPr lang="en-US" sz="2000" dirty="0"/>
              <a:t>1) Downloading the incident records required a scraper. In this case we used a </a:t>
            </a:r>
            <a:r>
              <a:rPr lang="en-US" sz="2000" dirty="0">
                <a:hlinkClick r:id="rId2"/>
              </a:rPr>
              <a:t>browser emulator </a:t>
            </a:r>
            <a:r>
              <a:rPr lang="en-US" sz="2000" dirty="0"/>
              <a:t>to go through the site and download the </a:t>
            </a:r>
            <a:r>
              <a:rPr lang="en-US" sz="2000" dirty="0" smtClean="0"/>
              <a:t>pages</a:t>
            </a:r>
            <a:endParaRPr lang="en-US" sz="2000" dirty="0"/>
          </a:p>
          <a:p>
            <a:r>
              <a:rPr lang="en-US" sz="2000" dirty="0">
                <a:solidFill>
                  <a:schemeClr val="tx1">
                    <a:lumMod val="50000"/>
                    <a:lumOff val="50000"/>
                  </a:schemeClr>
                </a:solidFill>
                <a:cs typeface="Courier"/>
              </a:rPr>
              <a:t>browser =  </a:t>
            </a:r>
            <a:r>
              <a:rPr lang="en-US" sz="2000" dirty="0" err="1">
                <a:solidFill>
                  <a:schemeClr val="tx1">
                    <a:lumMod val="50000"/>
                    <a:lumOff val="50000"/>
                  </a:schemeClr>
                </a:solidFill>
                <a:cs typeface="Courier"/>
              </a:rPr>
              <a:t>Watir</a:t>
            </a:r>
            <a:r>
              <a:rPr lang="en-US" sz="2000" dirty="0">
                <a:solidFill>
                  <a:schemeClr val="tx1">
                    <a:lumMod val="50000"/>
                    <a:lumOff val="50000"/>
                  </a:schemeClr>
                </a:solidFill>
                <a:cs typeface="Courier"/>
              </a:rPr>
              <a:t>::</a:t>
            </a:r>
            <a:r>
              <a:rPr lang="en-US" sz="2000" dirty="0" err="1">
                <a:solidFill>
                  <a:schemeClr val="tx1">
                    <a:lumMod val="50000"/>
                    <a:lumOff val="50000"/>
                  </a:schemeClr>
                </a:solidFill>
                <a:cs typeface="Courier"/>
              </a:rPr>
              <a:t>Browser.new</a:t>
            </a:r>
            <a:r>
              <a:rPr lang="en-US" sz="2000" dirty="0">
                <a:solidFill>
                  <a:schemeClr val="tx1">
                    <a:lumMod val="50000"/>
                    <a:lumOff val="50000"/>
                  </a:schemeClr>
                </a:solidFill>
                <a:cs typeface="Courier"/>
              </a:rPr>
              <a:t> :</a:t>
            </a:r>
            <a:r>
              <a:rPr lang="en-US" sz="2000" dirty="0" err="1">
                <a:solidFill>
                  <a:schemeClr val="tx1">
                    <a:lumMod val="50000"/>
                    <a:lumOff val="50000"/>
                  </a:schemeClr>
                </a:solidFill>
                <a:cs typeface="Courier"/>
              </a:rPr>
              <a:t>firefox</a:t>
            </a:r>
            <a:endParaRPr lang="en-US" sz="2000" dirty="0">
              <a:solidFill>
                <a:schemeClr val="tx1">
                  <a:lumMod val="50000"/>
                  <a:lumOff val="50000"/>
                </a:schemeClr>
              </a:solidFill>
              <a:cs typeface="Courier"/>
            </a:endParaRPr>
          </a:p>
          <a:p>
            <a:r>
              <a:rPr lang="en-US" sz="2000" dirty="0" err="1">
                <a:solidFill>
                  <a:schemeClr val="tx1">
                    <a:lumMod val="50000"/>
                    <a:lumOff val="50000"/>
                  </a:schemeClr>
                </a:solidFill>
                <a:cs typeface="Courier"/>
              </a:rPr>
              <a:t>browser.goto</a:t>
            </a:r>
            <a:r>
              <a:rPr lang="en-US" sz="2000" dirty="0">
                <a:solidFill>
                  <a:schemeClr val="tx1">
                    <a:lumMod val="50000"/>
                    <a:lumOff val="50000"/>
                  </a:schemeClr>
                </a:solidFill>
                <a:cs typeface="Courier"/>
              </a:rPr>
              <a:t> 'http://</a:t>
            </a:r>
            <a:r>
              <a:rPr lang="en-US" sz="2000" dirty="0" err="1">
                <a:solidFill>
                  <a:schemeClr val="tx1">
                    <a:lumMod val="50000"/>
                    <a:lumOff val="50000"/>
                  </a:schemeClr>
                </a:solidFill>
                <a:cs typeface="Courier"/>
              </a:rPr>
              <a:t>www.ndhealth.gov</a:t>
            </a:r>
            <a:r>
              <a:rPr lang="en-US" sz="2000" dirty="0">
                <a:solidFill>
                  <a:schemeClr val="tx1">
                    <a:lumMod val="50000"/>
                    <a:lumOff val="50000"/>
                  </a:schemeClr>
                </a:solidFill>
                <a:cs typeface="Courier"/>
              </a:rPr>
              <a:t>/</a:t>
            </a:r>
            <a:r>
              <a:rPr lang="en-US" sz="2000" dirty="0" err="1">
                <a:solidFill>
                  <a:schemeClr val="tx1">
                    <a:lumMod val="50000"/>
                    <a:lumOff val="50000"/>
                  </a:schemeClr>
                </a:solidFill>
                <a:cs typeface="Courier"/>
              </a:rPr>
              <a:t>ehs</a:t>
            </a:r>
            <a:r>
              <a:rPr lang="en-US" sz="2000" dirty="0">
                <a:solidFill>
                  <a:schemeClr val="tx1">
                    <a:lumMod val="50000"/>
                    <a:lumOff val="50000"/>
                  </a:schemeClr>
                </a:solidFill>
                <a:cs typeface="Courier"/>
              </a:rPr>
              <a:t>/</a:t>
            </a:r>
            <a:r>
              <a:rPr lang="en-US" sz="2000" dirty="0" err="1">
                <a:solidFill>
                  <a:schemeClr val="tx1">
                    <a:lumMod val="50000"/>
                    <a:lumOff val="50000"/>
                  </a:schemeClr>
                </a:solidFill>
                <a:cs typeface="Courier"/>
              </a:rPr>
              <a:t>foia</a:t>
            </a:r>
            <a:r>
              <a:rPr lang="en-US" sz="2000" dirty="0">
                <a:solidFill>
                  <a:schemeClr val="tx1">
                    <a:lumMod val="50000"/>
                    <a:lumOff val="50000"/>
                  </a:schemeClr>
                </a:solidFill>
                <a:cs typeface="Courier"/>
              </a:rPr>
              <a:t>/spills/</a:t>
            </a:r>
            <a:r>
              <a:rPr lang="en-US" sz="2000" dirty="0" err="1">
                <a:solidFill>
                  <a:schemeClr val="tx1">
                    <a:lumMod val="50000"/>
                    <a:lumOff val="50000"/>
                  </a:schemeClr>
                </a:solidFill>
                <a:cs typeface="Courier"/>
              </a:rPr>
              <a:t>defaultOGContained.aspx</a:t>
            </a:r>
            <a:r>
              <a:rPr lang="en-US" sz="2000" dirty="0">
                <a:solidFill>
                  <a:schemeClr val="tx1">
                    <a:lumMod val="50000"/>
                    <a:lumOff val="50000"/>
                  </a:schemeClr>
                </a:solidFill>
                <a:cs typeface="Courier"/>
              </a:rPr>
              <a:t>’</a:t>
            </a:r>
          </a:p>
          <a:p>
            <a:r>
              <a:rPr lang="en-US" sz="2000" dirty="0" err="1">
                <a:solidFill>
                  <a:schemeClr val="tx1">
                    <a:lumMod val="50000"/>
                    <a:lumOff val="50000"/>
                  </a:schemeClr>
                </a:solidFill>
                <a:cs typeface="Courier"/>
              </a:rPr>
              <a:t>opening_page</a:t>
            </a:r>
            <a:r>
              <a:rPr lang="en-US" sz="2000" dirty="0">
                <a:solidFill>
                  <a:schemeClr val="tx1">
                    <a:lumMod val="50000"/>
                    <a:lumOff val="50000"/>
                  </a:schemeClr>
                </a:solidFill>
                <a:cs typeface="Courier"/>
              </a:rPr>
              <a:t> = </a:t>
            </a:r>
            <a:r>
              <a:rPr lang="en-US" sz="2000" dirty="0" err="1">
                <a:solidFill>
                  <a:schemeClr val="tx1">
                    <a:lumMod val="50000"/>
                    <a:lumOff val="50000"/>
                  </a:schemeClr>
                </a:solidFill>
                <a:cs typeface="Courier"/>
              </a:rPr>
              <a:t>Nokogiri</a:t>
            </a:r>
            <a:r>
              <a:rPr lang="en-US" sz="2000" dirty="0">
                <a:solidFill>
                  <a:schemeClr val="tx1">
                    <a:lumMod val="50000"/>
                    <a:lumOff val="50000"/>
                  </a:schemeClr>
                </a:solidFill>
                <a:cs typeface="Courier"/>
              </a:rPr>
              <a:t>::</a:t>
            </a:r>
            <a:r>
              <a:rPr lang="en-US" sz="2000" dirty="0" err="1">
                <a:solidFill>
                  <a:schemeClr val="tx1">
                    <a:lumMod val="50000"/>
                    <a:lumOff val="50000"/>
                  </a:schemeClr>
                </a:solidFill>
                <a:cs typeface="Courier"/>
              </a:rPr>
              <a:t>HTML.parse</a:t>
            </a:r>
            <a:r>
              <a:rPr lang="en-US" sz="2000" dirty="0">
                <a:solidFill>
                  <a:schemeClr val="tx1">
                    <a:lumMod val="50000"/>
                    <a:lumOff val="50000"/>
                  </a:schemeClr>
                </a:solidFill>
                <a:cs typeface="Courier"/>
              </a:rPr>
              <a:t>(</a:t>
            </a:r>
            <a:r>
              <a:rPr lang="en-US" sz="2000" dirty="0" err="1">
                <a:solidFill>
                  <a:schemeClr val="tx1">
                    <a:lumMod val="50000"/>
                    <a:lumOff val="50000"/>
                  </a:schemeClr>
                </a:solidFill>
                <a:cs typeface="Courier"/>
              </a:rPr>
              <a:t>browser.html</a:t>
            </a:r>
            <a:r>
              <a:rPr lang="en-US" sz="2000" dirty="0" smtClean="0">
                <a:solidFill>
                  <a:schemeClr val="tx1">
                    <a:lumMod val="50000"/>
                    <a:lumOff val="50000"/>
                  </a:schemeClr>
                </a:solidFill>
                <a:cs typeface="Courier"/>
              </a:rPr>
              <a:t>)</a:t>
            </a:r>
          </a:p>
          <a:p>
            <a:endParaRPr lang="en-US" sz="2000" dirty="0">
              <a:cs typeface="Courier"/>
            </a:endParaRPr>
          </a:p>
          <a:p>
            <a:r>
              <a:rPr lang="en-US" sz="2000" dirty="0"/>
              <a:t>2) Cleaning up the mess — standardizing company names, incident types, correcting errors — initial report said zero spilled, but full text of incident said something else.</a:t>
            </a:r>
          </a:p>
          <a:p>
            <a:endParaRPr lang="en-US" sz="1400" dirty="0">
              <a:latin typeface="Courier"/>
              <a:cs typeface="Courier"/>
            </a:endParaRPr>
          </a:p>
        </p:txBody>
      </p:sp>
    </p:spTree>
    <p:extLst>
      <p:ext uri="{BB962C8B-B14F-4D97-AF65-F5344CB8AC3E}">
        <p14:creationId xmlns:p14="http://schemas.microsoft.com/office/powerpoint/2010/main" val="339661792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952973" y="1623195"/>
            <a:ext cx="6858000" cy="4091805"/>
          </a:xfrm>
        </p:spPr>
        <p:txBody>
          <a:bodyPr>
            <a:normAutofit/>
          </a:bodyPr>
          <a:lstStyle/>
          <a:p>
            <a:r>
              <a:rPr lang="en-US" sz="2400" dirty="0" smtClean="0">
                <a:solidFill>
                  <a:srgbClr val="FF0000"/>
                </a:solidFill>
              </a:rPr>
              <a:t>Creating Our Own Database</a:t>
            </a:r>
          </a:p>
          <a:p>
            <a:endParaRPr lang="en-US" sz="2400" dirty="0" smtClean="0">
              <a:solidFill>
                <a:srgbClr val="FF0000"/>
              </a:solidFill>
            </a:endParaRP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a:t>Robert </a:t>
            </a:r>
            <a:r>
              <a:rPr lang="en-US" sz="1200" dirty="0" err="1"/>
              <a:t>Gebeloff</a:t>
            </a:r>
            <a:r>
              <a:rPr lang="en-US" sz="1200" dirty="0"/>
              <a:t> -- @</a:t>
            </a:r>
            <a:r>
              <a:rPr lang="en-US" sz="1200" dirty="0" err="1"/>
              <a:t>gebeloffnyt</a:t>
            </a:r>
            <a:r>
              <a:rPr lang="en-US" sz="1200" dirty="0"/>
              <a:t>- DATAHARVEST 2016</a:t>
            </a:r>
          </a:p>
        </p:txBody>
      </p:sp>
      <p:pic>
        <p:nvPicPr>
          <p:cNvPr id="3" name="Picture 2" descr="Screenshot 2015-03-03 18.23.3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56" y="246280"/>
            <a:ext cx="9057643" cy="5616319"/>
          </a:xfrm>
          <a:prstGeom prst="rect">
            <a:avLst/>
          </a:prstGeom>
        </p:spPr>
      </p:pic>
      <p:sp>
        <p:nvSpPr>
          <p:cNvPr id="4" name="Title 3"/>
          <p:cNvSpPr>
            <a:spLocks noGrp="1"/>
          </p:cNvSpPr>
          <p:nvPr>
            <p:ph type="ctrTitle"/>
          </p:nvPr>
        </p:nvSpPr>
        <p:spPr/>
        <p:txBody>
          <a:bodyPr/>
          <a:lstStyle/>
          <a:p>
            <a:r>
              <a:rPr lang="en-US" dirty="0" smtClean="0"/>
              <a:t> </a:t>
            </a:r>
            <a:endParaRPr lang="en-US" dirty="0"/>
          </a:p>
        </p:txBody>
      </p:sp>
    </p:spTree>
    <p:extLst>
      <p:ext uri="{BB962C8B-B14F-4D97-AF65-F5344CB8AC3E}">
        <p14:creationId xmlns:p14="http://schemas.microsoft.com/office/powerpoint/2010/main" val="36171905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normAutofit/>
          </a:bodyPr>
          <a:lstStyle/>
          <a:p>
            <a:r>
              <a:rPr lang="en-US" dirty="0"/>
              <a:t>Marrying Data And Investigative Journalism Techniques</a:t>
            </a:r>
          </a:p>
        </p:txBody>
      </p:sp>
      <p:sp>
        <p:nvSpPr>
          <p:cNvPr id="6" name="Subtitle 5"/>
          <p:cNvSpPr>
            <a:spLocks noGrp="1"/>
          </p:cNvSpPr>
          <p:nvPr>
            <p:ph type="subTitle" idx="1"/>
          </p:nvPr>
        </p:nvSpPr>
        <p:spPr>
          <a:xfrm>
            <a:off x="762000" y="1623195"/>
            <a:ext cx="6858000" cy="4091805"/>
          </a:xfrm>
        </p:spPr>
        <p:txBody>
          <a:bodyPr>
            <a:normAutofit/>
          </a:bodyPr>
          <a:lstStyle/>
          <a:p>
            <a:pPr marL="457200" indent="-457200" algn="l">
              <a:buFont typeface="Arial"/>
              <a:buChar char="•"/>
            </a:pPr>
            <a:endParaRPr lang="en-US" sz="2400" dirty="0" smtClean="0"/>
          </a:p>
          <a:p>
            <a:pPr marL="457200" indent="-457200" algn="l">
              <a:buFont typeface="Arial"/>
              <a:buChar char="•"/>
            </a:pPr>
            <a:endParaRPr lang="en-US" sz="2400" dirty="0" smtClean="0"/>
          </a:p>
          <a:p>
            <a:pPr marL="457200" indent="-457200" algn="l">
              <a:buFont typeface="Arial"/>
              <a:buChar char="•"/>
            </a:pPr>
            <a:endParaRPr lang="en-US" sz="2400" dirty="0" smtClean="0"/>
          </a:p>
          <a:p>
            <a:pPr marL="457200" indent="-457200" algn="l">
              <a:buFont typeface="Arial"/>
              <a:buChar char="•"/>
            </a:pPr>
            <a:endParaRPr lang="en-US" sz="2400" dirty="0">
              <a:latin typeface="Courier"/>
              <a:cs typeface="Courier"/>
            </a:endParaRP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a:t>Robert </a:t>
            </a:r>
            <a:r>
              <a:rPr lang="en-US" sz="1200" dirty="0" err="1"/>
              <a:t>Gebeloff</a:t>
            </a:r>
            <a:r>
              <a:rPr lang="en-US" sz="1200" dirty="0"/>
              <a:t> -- @</a:t>
            </a:r>
            <a:r>
              <a:rPr lang="en-US" sz="1200" dirty="0" err="1"/>
              <a:t>gebeloffnyt</a:t>
            </a:r>
            <a:r>
              <a:rPr lang="en-US" sz="1200" dirty="0"/>
              <a:t>- DATAHARVEST 2016</a:t>
            </a:r>
          </a:p>
        </p:txBody>
      </p:sp>
      <p:sp>
        <p:nvSpPr>
          <p:cNvPr id="3" name="Rectangle 2"/>
          <p:cNvSpPr/>
          <p:nvPr/>
        </p:nvSpPr>
        <p:spPr>
          <a:xfrm>
            <a:off x="762000" y="1982450"/>
            <a:ext cx="7612142" cy="3908762"/>
          </a:xfrm>
          <a:prstGeom prst="rect">
            <a:avLst/>
          </a:prstGeom>
        </p:spPr>
        <p:txBody>
          <a:bodyPr wrap="square">
            <a:spAutoFit/>
          </a:bodyPr>
          <a:lstStyle/>
          <a:p>
            <a:r>
              <a:rPr lang="en-US" sz="2400" dirty="0">
                <a:solidFill>
                  <a:srgbClr val="FF0000"/>
                </a:solidFill>
              </a:rPr>
              <a:t>Creating Our Own Production Data</a:t>
            </a:r>
          </a:p>
          <a:p>
            <a:endParaRPr lang="en-US" sz="2400" dirty="0">
              <a:solidFill>
                <a:srgbClr val="FF0000"/>
              </a:solidFill>
            </a:endParaRPr>
          </a:p>
          <a:p>
            <a:r>
              <a:rPr lang="en-US" sz="2000" dirty="0"/>
              <a:t>2) Downloading monthly PDF files  — able to use WGET all for this, then Monarch to parse the info</a:t>
            </a:r>
          </a:p>
          <a:p>
            <a:endParaRPr lang="en-US" sz="2000" dirty="0"/>
          </a:p>
          <a:p>
            <a:r>
              <a:rPr lang="en-US" sz="2000" dirty="0"/>
              <a:t>We built a list of report URLS in Excel for WGET:</a:t>
            </a:r>
          </a:p>
          <a:p>
            <a:r>
              <a:rPr lang="en-US" sz="2400" dirty="0"/>
              <a:t>https://</a:t>
            </a:r>
            <a:r>
              <a:rPr lang="en-US" sz="2400" dirty="0" err="1"/>
              <a:t>www.dmr.nd.gov</a:t>
            </a:r>
            <a:r>
              <a:rPr lang="en-US" sz="2400" dirty="0"/>
              <a:t>/</a:t>
            </a:r>
            <a:r>
              <a:rPr lang="en-US" sz="2400" dirty="0" err="1"/>
              <a:t>oilgas</a:t>
            </a:r>
            <a:r>
              <a:rPr lang="en-US" sz="2400" dirty="0"/>
              <a:t>/</a:t>
            </a:r>
            <a:r>
              <a:rPr lang="en-US" sz="2400" dirty="0" err="1"/>
              <a:t>mpr</a:t>
            </a:r>
            <a:r>
              <a:rPr lang="en-US" sz="2400" dirty="0"/>
              <a:t>/2006_09.pdf</a:t>
            </a:r>
          </a:p>
          <a:p>
            <a:r>
              <a:rPr lang="en-US" sz="2400" dirty="0"/>
              <a:t>https://</a:t>
            </a:r>
            <a:r>
              <a:rPr lang="en-US" sz="2400" dirty="0" err="1"/>
              <a:t>www.dmr.nd.gov</a:t>
            </a:r>
            <a:r>
              <a:rPr lang="en-US" sz="2400" dirty="0"/>
              <a:t>/</a:t>
            </a:r>
            <a:r>
              <a:rPr lang="en-US" sz="2400" dirty="0" err="1"/>
              <a:t>oilgas</a:t>
            </a:r>
            <a:r>
              <a:rPr lang="en-US" sz="2400" dirty="0"/>
              <a:t>/</a:t>
            </a:r>
            <a:r>
              <a:rPr lang="en-US" sz="2400" dirty="0" err="1"/>
              <a:t>mpr</a:t>
            </a:r>
            <a:r>
              <a:rPr lang="en-US" sz="2400" dirty="0"/>
              <a:t>/2006_10.pdf</a:t>
            </a:r>
          </a:p>
          <a:p>
            <a:r>
              <a:rPr lang="en-US" sz="2400" dirty="0"/>
              <a:t>https://</a:t>
            </a:r>
            <a:r>
              <a:rPr lang="en-US" sz="2400" dirty="0" err="1"/>
              <a:t>www.dmr.nd.gov</a:t>
            </a:r>
            <a:r>
              <a:rPr lang="en-US" sz="2400" dirty="0"/>
              <a:t>/</a:t>
            </a:r>
            <a:r>
              <a:rPr lang="en-US" sz="2400" dirty="0" err="1"/>
              <a:t>oilgas</a:t>
            </a:r>
            <a:r>
              <a:rPr lang="en-US" sz="2400" dirty="0"/>
              <a:t>/</a:t>
            </a:r>
            <a:r>
              <a:rPr lang="en-US" sz="2400" dirty="0" err="1"/>
              <a:t>mpr</a:t>
            </a:r>
            <a:r>
              <a:rPr lang="en-US" sz="2400" dirty="0"/>
              <a:t>/2006_11.pdf</a:t>
            </a:r>
          </a:p>
          <a:p>
            <a:r>
              <a:rPr lang="en-US" sz="2400" dirty="0"/>
              <a:t>https://</a:t>
            </a:r>
            <a:r>
              <a:rPr lang="en-US" sz="2400" dirty="0" err="1"/>
              <a:t>www.dmr.nd.gov</a:t>
            </a:r>
            <a:r>
              <a:rPr lang="en-US" sz="2400" dirty="0"/>
              <a:t>/</a:t>
            </a:r>
            <a:r>
              <a:rPr lang="en-US" sz="2400" dirty="0" err="1"/>
              <a:t>oilgas</a:t>
            </a:r>
            <a:r>
              <a:rPr lang="en-US" sz="2400" dirty="0"/>
              <a:t>/</a:t>
            </a:r>
            <a:r>
              <a:rPr lang="en-US" sz="2400" dirty="0" err="1"/>
              <a:t>mpr</a:t>
            </a:r>
            <a:r>
              <a:rPr lang="en-US" sz="2400" dirty="0"/>
              <a:t>/2006_12.pdf</a:t>
            </a:r>
          </a:p>
          <a:p>
            <a:r>
              <a:rPr lang="en-US" sz="2400" dirty="0"/>
              <a:t>https://</a:t>
            </a:r>
            <a:r>
              <a:rPr lang="en-US" sz="2400" dirty="0" err="1"/>
              <a:t>www.dmr.nd.gov</a:t>
            </a:r>
            <a:r>
              <a:rPr lang="en-US" sz="2400" dirty="0"/>
              <a:t>/</a:t>
            </a:r>
            <a:r>
              <a:rPr lang="en-US" sz="2400" dirty="0" err="1"/>
              <a:t>oilgas</a:t>
            </a:r>
            <a:r>
              <a:rPr lang="en-US" sz="2400" dirty="0"/>
              <a:t>/</a:t>
            </a:r>
            <a:r>
              <a:rPr lang="en-US" sz="2400" dirty="0" err="1"/>
              <a:t>mpr</a:t>
            </a:r>
            <a:r>
              <a:rPr lang="en-US" sz="2400" dirty="0"/>
              <a:t>/2007_01.</a:t>
            </a:r>
            <a:r>
              <a:rPr lang="en-US" sz="2400" dirty="0" smtClean="0"/>
              <a:t>pdf</a:t>
            </a:r>
            <a:endParaRPr lang="en-US" sz="1400" dirty="0">
              <a:latin typeface="Courier"/>
              <a:cs typeface="Courier"/>
            </a:endParaRPr>
          </a:p>
        </p:txBody>
      </p:sp>
    </p:spTree>
    <p:extLst>
      <p:ext uri="{BB962C8B-B14F-4D97-AF65-F5344CB8AC3E}">
        <p14:creationId xmlns:p14="http://schemas.microsoft.com/office/powerpoint/2010/main" val="166267961"/>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smtClean="0"/>
              <a:t> </a:t>
            </a:r>
            <a:endParaRPr lang="en-US" dirty="0"/>
          </a:p>
        </p:txBody>
      </p:sp>
      <p:sp>
        <p:nvSpPr>
          <p:cNvPr id="6" name="Subtitle 5"/>
          <p:cNvSpPr>
            <a:spLocks noGrp="1"/>
          </p:cNvSpPr>
          <p:nvPr>
            <p:ph type="subTitle" idx="1"/>
          </p:nvPr>
        </p:nvSpPr>
        <p:spPr>
          <a:xfrm>
            <a:off x="952973" y="1623195"/>
            <a:ext cx="6858000" cy="4091805"/>
          </a:xfrm>
        </p:spPr>
        <p:txBody>
          <a:bodyPr>
            <a:normAutofit/>
          </a:bodyPr>
          <a:lstStyle/>
          <a:p>
            <a:r>
              <a:rPr lang="en-US" sz="2400" dirty="0" smtClean="0">
                <a:solidFill>
                  <a:srgbClr val="FF0000"/>
                </a:solidFill>
              </a:rPr>
              <a:t>Creating Our Own Production Data</a:t>
            </a:r>
          </a:p>
          <a:p>
            <a:endParaRPr lang="en-US" sz="2400" dirty="0" smtClean="0">
              <a:solidFill>
                <a:srgbClr val="FF0000"/>
              </a:solidFill>
            </a:endParaRPr>
          </a:p>
          <a:p>
            <a:pPr algn="l"/>
            <a:endParaRPr lang="en-US" sz="2400" dirty="0" smtClean="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a:t>Robert </a:t>
            </a:r>
            <a:r>
              <a:rPr lang="en-US" sz="1200" dirty="0" err="1"/>
              <a:t>Gebeloff</a:t>
            </a:r>
            <a:r>
              <a:rPr lang="en-US" sz="1200" dirty="0"/>
              <a:t> -- @</a:t>
            </a:r>
            <a:r>
              <a:rPr lang="en-US" sz="1200" dirty="0" err="1"/>
              <a:t>gebeloffnyt</a:t>
            </a:r>
            <a:r>
              <a:rPr lang="en-US" sz="1200" dirty="0"/>
              <a:t>- DATAHARVEST 2016</a:t>
            </a:r>
          </a:p>
        </p:txBody>
      </p:sp>
      <p:pic>
        <p:nvPicPr>
          <p:cNvPr id="3" name="Picture 2" descr="Screenshot 2015-03-03 18.30.3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360" y="298825"/>
            <a:ext cx="8579022" cy="5305974"/>
          </a:xfrm>
          <a:prstGeom prst="rect">
            <a:avLst/>
          </a:prstGeom>
        </p:spPr>
      </p:pic>
    </p:spTree>
    <p:extLst>
      <p:ext uri="{BB962C8B-B14F-4D97-AF65-F5344CB8AC3E}">
        <p14:creationId xmlns:p14="http://schemas.microsoft.com/office/powerpoint/2010/main" val="89934556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smtClean="0"/>
              <a:t> </a:t>
            </a:r>
            <a:endParaRPr lang="en-US" dirty="0"/>
          </a:p>
        </p:txBody>
      </p:sp>
      <p:sp>
        <p:nvSpPr>
          <p:cNvPr id="6" name="Subtitle 5"/>
          <p:cNvSpPr>
            <a:spLocks noGrp="1"/>
          </p:cNvSpPr>
          <p:nvPr>
            <p:ph type="subTitle" idx="1"/>
          </p:nvPr>
        </p:nvSpPr>
        <p:spPr>
          <a:xfrm>
            <a:off x="952973" y="1623195"/>
            <a:ext cx="6858000" cy="4091805"/>
          </a:xfrm>
        </p:spPr>
        <p:txBody>
          <a:bodyPr>
            <a:normAutofit/>
          </a:bodyPr>
          <a:lstStyle/>
          <a:p>
            <a:endParaRPr lang="en-US" sz="2400" dirty="0" smtClean="0">
              <a:solidFill>
                <a:srgbClr val="FF0000"/>
              </a:solidFill>
            </a:endParaRPr>
          </a:p>
          <a:p>
            <a:pPr algn="l"/>
            <a:endParaRPr lang="en-US" sz="2400" dirty="0" smtClean="0"/>
          </a:p>
        </p:txBody>
      </p:sp>
      <p:sp>
        <p:nvSpPr>
          <p:cNvPr id="5" name="TextBox 4"/>
          <p:cNvSpPr txBox="1"/>
          <p:nvPr/>
        </p:nvSpPr>
        <p:spPr>
          <a:xfrm>
            <a:off x="200521" y="6001098"/>
            <a:ext cx="7612142" cy="276999"/>
          </a:xfrm>
          <a:prstGeom prst="rect">
            <a:avLst/>
          </a:prstGeom>
          <a:noFill/>
        </p:spPr>
        <p:txBody>
          <a:bodyPr wrap="square" rtlCol="0">
            <a:spAutoFit/>
          </a:bodyPr>
          <a:lstStyle/>
          <a:p>
            <a:pPr algn="ctr"/>
            <a:r>
              <a:rPr lang="en-US" sz="1200" dirty="0"/>
              <a:t>Robert </a:t>
            </a:r>
            <a:r>
              <a:rPr lang="en-US" sz="1200" dirty="0" err="1"/>
              <a:t>Gebeloff</a:t>
            </a:r>
            <a:r>
              <a:rPr lang="en-US" sz="1200" dirty="0"/>
              <a:t> -- @</a:t>
            </a:r>
            <a:r>
              <a:rPr lang="en-US" sz="1200" dirty="0" err="1"/>
              <a:t>gebeloffnyt</a:t>
            </a:r>
            <a:r>
              <a:rPr lang="en-US" sz="1200" dirty="0"/>
              <a:t>- DATAHARVEST 2016</a:t>
            </a:r>
          </a:p>
        </p:txBody>
      </p:sp>
      <p:pic>
        <p:nvPicPr>
          <p:cNvPr id="4" name="Picture 3" descr="Screenshot 2015-03-03 18.32.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521" y="896472"/>
            <a:ext cx="8756853" cy="3638928"/>
          </a:xfrm>
          <a:prstGeom prst="rect">
            <a:avLst/>
          </a:prstGeom>
        </p:spPr>
      </p:pic>
    </p:spTree>
    <p:extLst>
      <p:ext uri="{BB962C8B-B14F-4D97-AF65-F5344CB8AC3E}">
        <p14:creationId xmlns:p14="http://schemas.microsoft.com/office/powerpoint/2010/main" val="4122639337"/>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a:t>Marrying Data And Investigative Journalism Techniques</a:t>
            </a:r>
          </a:p>
        </p:txBody>
      </p:sp>
      <p:sp>
        <p:nvSpPr>
          <p:cNvPr id="6" name="Subtitle 5"/>
          <p:cNvSpPr>
            <a:spLocks noGrp="1"/>
          </p:cNvSpPr>
          <p:nvPr>
            <p:ph type="subTitle" idx="1"/>
          </p:nvPr>
        </p:nvSpPr>
        <p:spPr>
          <a:xfrm>
            <a:off x="952973" y="1532190"/>
            <a:ext cx="2379496" cy="4607408"/>
          </a:xfrm>
        </p:spPr>
        <p:txBody>
          <a:bodyPr>
            <a:normAutofit/>
          </a:bodyPr>
          <a:lstStyle/>
          <a:p>
            <a:r>
              <a:rPr lang="en-US" sz="2400" dirty="0" smtClean="0">
                <a:solidFill>
                  <a:srgbClr val="FF0000"/>
                </a:solidFill>
              </a:rPr>
              <a:t>Putting It All Together</a:t>
            </a:r>
          </a:p>
          <a:p>
            <a:pPr algn="l"/>
            <a:r>
              <a:rPr lang="en-US" sz="1900" dirty="0" smtClean="0">
                <a:solidFill>
                  <a:schemeClr val="tx1"/>
                </a:solidFill>
              </a:rPr>
              <a:t>I created </a:t>
            </a:r>
            <a:r>
              <a:rPr lang="en-US" sz="1900" dirty="0">
                <a:solidFill>
                  <a:schemeClr val="tx1"/>
                </a:solidFill>
              </a:rPr>
              <a:t>an internal Web site that served not just as a way to share latest data and </a:t>
            </a:r>
            <a:r>
              <a:rPr lang="en-US" sz="1900" dirty="0" smtClean="0">
                <a:solidFill>
                  <a:schemeClr val="tx1"/>
                </a:solidFill>
              </a:rPr>
              <a:t>findings with colleagues, </a:t>
            </a:r>
            <a:r>
              <a:rPr lang="en-US" sz="1900" dirty="0">
                <a:solidFill>
                  <a:schemeClr val="tx1"/>
                </a:solidFill>
              </a:rPr>
              <a:t>but </a:t>
            </a:r>
            <a:r>
              <a:rPr lang="en-US" sz="1900" dirty="0" smtClean="0">
                <a:solidFill>
                  <a:schemeClr val="tx1"/>
                </a:solidFill>
              </a:rPr>
              <a:t>a way </a:t>
            </a:r>
            <a:r>
              <a:rPr lang="en-US" sz="1900" dirty="0">
                <a:solidFill>
                  <a:schemeClr val="tx1"/>
                </a:solidFill>
              </a:rPr>
              <a:t>to help us split administrative tasks, and to conceptualize our </a:t>
            </a:r>
            <a:r>
              <a:rPr lang="en-US" sz="1900" dirty="0" smtClean="0">
                <a:solidFill>
                  <a:schemeClr val="tx1"/>
                </a:solidFill>
              </a:rPr>
              <a:t>analytical points</a:t>
            </a:r>
            <a:r>
              <a:rPr lang="en-US" sz="1900" dirty="0">
                <a:solidFill>
                  <a:schemeClr val="tx1"/>
                </a:solidFill>
              </a:rPr>
              <a:t>.</a:t>
            </a:r>
            <a:endParaRPr lang="en-US" sz="1900" dirty="0" smtClean="0">
              <a:solidFill>
                <a:schemeClr val="tx1"/>
              </a:solidFill>
            </a:endParaRPr>
          </a:p>
          <a:p>
            <a:endParaRPr lang="en-US" sz="2400" dirty="0" smtClean="0">
              <a:solidFill>
                <a:srgbClr val="FF0000"/>
              </a:solidFill>
            </a:endParaRPr>
          </a:p>
          <a:p>
            <a:pPr algn="l"/>
            <a:endParaRPr lang="en-US" sz="2400" dirty="0" smtClean="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a:t>Robert </a:t>
            </a:r>
            <a:r>
              <a:rPr lang="en-US" sz="1200" dirty="0" err="1"/>
              <a:t>Gebeloff</a:t>
            </a:r>
            <a:r>
              <a:rPr lang="en-US" sz="1200" dirty="0"/>
              <a:t> -- @</a:t>
            </a:r>
            <a:r>
              <a:rPr lang="en-US" sz="1200" dirty="0" err="1"/>
              <a:t>gebeloffnyt</a:t>
            </a:r>
            <a:r>
              <a:rPr lang="en-US" sz="1200" dirty="0"/>
              <a:t>- DATAHARVEST 2016</a:t>
            </a:r>
          </a:p>
        </p:txBody>
      </p:sp>
      <p:pic>
        <p:nvPicPr>
          <p:cNvPr id="3" name="Picture 2" descr="Screenshot 2015-03-03 18.33.5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8016" y="1502222"/>
            <a:ext cx="4936638" cy="4360377"/>
          </a:xfrm>
          <a:prstGeom prst="rect">
            <a:avLst/>
          </a:prstGeom>
        </p:spPr>
      </p:pic>
    </p:spTree>
    <p:extLst>
      <p:ext uri="{BB962C8B-B14F-4D97-AF65-F5344CB8AC3E}">
        <p14:creationId xmlns:p14="http://schemas.microsoft.com/office/powerpoint/2010/main" val="8268826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smtClean="0"/>
              <a:t> </a:t>
            </a:r>
            <a:endParaRPr lang="en-US" dirty="0"/>
          </a:p>
        </p:txBody>
      </p:sp>
      <p:sp>
        <p:nvSpPr>
          <p:cNvPr id="6" name="Subtitle 5"/>
          <p:cNvSpPr>
            <a:spLocks noGrp="1"/>
          </p:cNvSpPr>
          <p:nvPr>
            <p:ph type="subTitle" idx="1"/>
          </p:nvPr>
        </p:nvSpPr>
        <p:spPr>
          <a:xfrm>
            <a:off x="952973" y="1107593"/>
            <a:ext cx="6858000" cy="4607408"/>
          </a:xfrm>
        </p:spPr>
        <p:txBody>
          <a:bodyPr>
            <a:normAutofit/>
          </a:bodyPr>
          <a:lstStyle/>
          <a:p>
            <a:endParaRPr lang="en-US" sz="2400" dirty="0" smtClean="0">
              <a:solidFill>
                <a:srgbClr val="FF0000"/>
              </a:solidFill>
            </a:endParaRPr>
          </a:p>
          <a:p>
            <a:endParaRPr lang="en-US" sz="2400" dirty="0" smtClean="0">
              <a:solidFill>
                <a:srgbClr val="FF0000"/>
              </a:solidFill>
            </a:endParaRPr>
          </a:p>
          <a:p>
            <a:pPr algn="l"/>
            <a:endParaRPr lang="en-US" sz="2400" dirty="0" smtClean="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a:t>Robert </a:t>
            </a:r>
            <a:r>
              <a:rPr lang="en-US" sz="1200" dirty="0" err="1"/>
              <a:t>Gebeloff</a:t>
            </a:r>
            <a:r>
              <a:rPr lang="en-US" sz="1200" dirty="0"/>
              <a:t> -- @</a:t>
            </a:r>
            <a:r>
              <a:rPr lang="en-US" sz="1200" dirty="0" err="1"/>
              <a:t>gebeloffnyt</a:t>
            </a:r>
            <a:r>
              <a:rPr lang="en-US" sz="1200" dirty="0"/>
              <a:t>- DATAHARVEST 2016</a:t>
            </a:r>
          </a:p>
        </p:txBody>
      </p:sp>
      <p:pic>
        <p:nvPicPr>
          <p:cNvPr id="4" name="Picture 3" descr="Screenshot 2015-03-03 18.39.2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239059"/>
            <a:ext cx="8113059" cy="5556703"/>
          </a:xfrm>
          <a:prstGeom prst="rect">
            <a:avLst/>
          </a:prstGeom>
        </p:spPr>
      </p:pic>
    </p:spTree>
    <p:extLst>
      <p:ext uri="{BB962C8B-B14F-4D97-AF65-F5344CB8AC3E}">
        <p14:creationId xmlns:p14="http://schemas.microsoft.com/office/powerpoint/2010/main" val="176101287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smtClean="0"/>
              <a:t> </a:t>
            </a:r>
            <a:endParaRPr lang="en-US" dirty="0"/>
          </a:p>
        </p:txBody>
      </p:sp>
      <p:sp>
        <p:nvSpPr>
          <p:cNvPr id="6" name="Subtitle 5"/>
          <p:cNvSpPr>
            <a:spLocks noGrp="1"/>
          </p:cNvSpPr>
          <p:nvPr>
            <p:ph type="subTitle" idx="1"/>
          </p:nvPr>
        </p:nvSpPr>
        <p:spPr>
          <a:xfrm>
            <a:off x="952973" y="1107593"/>
            <a:ext cx="6858000" cy="4607408"/>
          </a:xfrm>
        </p:spPr>
        <p:txBody>
          <a:bodyPr>
            <a:normAutofit/>
          </a:bodyPr>
          <a:lstStyle/>
          <a:p>
            <a:endParaRPr lang="en-US" sz="2400" dirty="0" smtClean="0">
              <a:solidFill>
                <a:srgbClr val="FF0000"/>
              </a:solidFill>
            </a:endParaRPr>
          </a:p>
          <a:p>
            <a:endParaRPr lang="en-US" sz="2400" dirty="0" smtClean="0">
              <a:solidFill>
                <a:srgbClr val="FF0000"/>
              </a:solidFill>
            </a:endParaRPr>
          </a:p>
          <a:p>
            <a:pPr algn="l"/>
            <a:endParaRPr lang="en-US" sz="2400" dirty="0" smtClean="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a:t>Robert </a:t>
            </a:r>
            <a:r>
              <a:rPr lang="en-US" sz="1200" dirty="0" err="1"/>
              <a:t>Gebeloff</a:t>
            </a:r>
            <a:r>
              <a:rPr lang="en-US" sz="1200" dirty="0"/>
              <a:t> -- @</a:t>
            </a:r>
            <a:r>
              <a:rPr lang="en-US" sz="1200" dirty="0" err="1"/>
              <a:t>gebeloffnyt</a:t>
            </a:r>
            <a:r>
              <a:rPr lang="en-US" sz="1200" dirty="0"/>
              <a:t>- DATAHARVEST 2016</a:t>
            </a:r>
          </a:p>
        </p:txBody>
      </p:sp>
      <p:pic>
        <p:nvPicPr>
          <p:cNvPr id="7" name="Picture 6" descr="Screenshot 2015-03-04 11.45.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730" y="313765"/>
            <a:ext cx="8317094" cy="5179403"/>
          </a:xfrm>
          <a:prstGeom prst="rect">
            <a:avLst/>
          </a:prstGeom>
        </p:spPr>
      </p:pic>
    </p:spTree>
    <p:extLst>
      <p:ext uri="{BB962C8B-B14F-4D97-AF65-F5344CB8AC3E}">
        <p14:creationId xmlns:p14="http://schemas.microsoft.com/office/powerpoint/2010/main" val="380216207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smtClean="0"/>
              <a:t>Behind The Boom</a:t>
            </a:r>
            <a:endParaRPr lang="en-US" dirty="0"/>
          </a:p>
        </p:txBody>
      </p:sp>
      <p:sp>
        <p:nvSpPr>
          <p:cNvPr id="6" name="Subtitle 5"/>
          <p:cNvSpPr>
            <a:spLocks noGrp="1"/>
          </p:cNvSpPr>
          <p:nvPr>
            <p:ph type="subTitle" idx="1"/>
          </p:nvPr>
        </p:nvSpPr>
        <p:spPr>
          <a:xfrm>
            <a:off x="952973" y="1107593"/>
            <a:ext cx="6858000" cy="4607408"/>
          </a:xfrm>
        </p:spPr>
        <p:txBody>
          <a:bodyPr>
            <a:normAutofit/>
          </a:bodyPr>
          <a:lstStyle/>
          <a:p>
            <a:r>
              <a:rPr lang="en-US" sz="2400" dirty="0" smtClean="0">
                <a:solidFill>
                  <a:srgbClr val="FF0000"/>
                </a:solidFill>
              </a:rPr>
              <a:t>Putting It All Together</a:t>
            </a:r>
          </a:p>
          <a:p>
            <a:endParaRPr lang="en-US" sz="2400" dirty="0" smtClean="0">
              <a:solidFill>
                <a:srgbClr val="FF0000"/>
              </a:solidFill>
            </a:endParaRPr>
          </a:p>
          <a:p>
            <a:endParaRPr lang="en-US" sz="2400" dirty="0" smtClean="0">
              <a:solidFill>
                <a:srgbClr val="FF0000"/>
              </a:solidFill>
            </a:endParaRPr>
          </a:p>
          <a:p>
            <a:pPr algn="l"/>
            <a:endParaRPr lang="en-US" sz="2400" dirty="0" smtClean="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--NICAR 2015</a:t>
            </a:r>
            <a:endParaRPr lang="en-US" sz="1200" dirty="0"/>
          </a:p>
        </p:txBody>
      </p:sp>
      <p:pic>
        <p:nvPicPr>
          <p:cNvPr id="4" name="Picture 3" descr="Screenshot 2015-03-04 12.18.5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173"/>
            <a:ext cx="9144000" cy="6680050"/>
          </a:xfrm>
          <a:prstGeom prst="rect">
            <a:avLst/>
          </a:prstGeom>
        </p:spPr>
      </p:pic>
    </p:spTree>
    <p:extLst>
      <p:ext uri="{BB962C8B-B14F-4D97-AF65-F5344CB8AC3E}">
        <p14:creationId xmlns:p14="http://schemas.microsoft.com/office/powerpoint/2010/main" val="89873434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a:bodyPr>
          <a:lstStyle/>
          <a:p>
            <a:r>
              <a:rPr lang="en-US" u="sng" dirty="0">
                <a:solidFill>
                  <a:srgbClr val="000000"/>
                </a:solidFill>
              </a:rPr>
              <a:t>My Approach to Stories</a:t>
            </a:r>
          </a:p>
          <a:p>
            <a:r>
              <a:rPr lang="en-US" dirty="0"/>
              <a:t> </a:t>
            </a:r>
          </a:p>
          <a:p>
            <a:pPr lvl="0" algn="l"/>
            <a:r>
              <a:rPr lang="en-US" u="sng" dirty="0">
                <a:solidFill>
                  <a:srgbClr val="000000"/>
                </a:solidFill>
              </a:rPr>
              <a:t>People</a:t>
            </a:r>
            <a:r>
              <a:rPr lang="en-US" dirty="0">
                <a:solidFill>
                  <a:srgbClr val="000000"/>
                </a:solidFill>
              </a:rPr>
              <a:t> – finding people who know the info, getting them to tell you the info you need</a:t>
            </a:r>
          </a:p>
          <a:p>
            <a:endParaRPr lang="en-US" dirty="0"/>
          </a:p>
        </p:txBody>
      </p:sp>
    </p:spTree>
    <p:extLst>
      <p:ext uri="{BB962C8B-B14F-4D97-AF65-F5344CB8AC3E}">
        <p14:creationId xmlns:p14="http://schemas.microsoft.com/office/powerpoint/2010/main" val="330654358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a:t> </a:t>
            </a:r>
          </a:p>
        </p:txBody>
      </p:sp>
      <p:sp>
        <p:nvSpPr>
          <p:cNvPr id="6" name="Subtitle 5"/>
          <p:cNvSpPr>
            <a:spLocks noGrp="1"/>
          </p:cNvSpPr>
          <p:nvPr>
            <p:ph type="subTitle" idx="1"/>
          </p:nvPr>
        </p:nvSpPr>
        <p:spPr>
          <a:xfrm>
            <a:off x="762000" y="1623195"/>
            <a:ext cx="6858000" cy="4091805"/>
          </a:xfrm>
        </p:spPr>
        <p:txBody>
          <a:bodyPr>
            <a:normAutofit/>
          </a:bodyPr>
          <a:lstStyle/>
          <a:p>
            <a:pPr marL="457200" indent="-457200" algn="l">
              <a:buFont typeface="Arial"/>
              <a:buChar char="•"/>
            </a:pPr>
            <a:endParaRPr lang="en-US" sz="2400" dirty="0" smtClean="0"/>
          </a:p>
          <a:p>
            <a:pPr marL="457200" indent="-457200" algn="l">
              <a:buFont typeface="Arial"/>
              <a:buChar char="•"/>
            </a:pPr>
            <a:endParaRPr lang="en-US" sz="2400" dirty="0" smtClean="0"/>
          </a:p>
          <a:p>
            <a:pPr marL="457200" indent="-457200" algn="l">
              <a:buFont typeface="Arial"/>
              <a:buChar char="•"/>
            </a:pPr>
            <a:endParaRPr lang="en-US" sz="2400" dirty="0" smtClean="0"/>
          </a:p>
          <a:p>
            <a:pPr marL="457200" indent="-457200" algn="l">
              <a:buFont typeface="Arial"/>
              <a:buChar char="•"/>
            </a:pPr>
            <a:endParaRPr lang="en-US" sz="2400" dirty="0">
              <a:latin typeface="Courier"/>
              <a:cs typeface="Courier"/>
            </a:endParaRP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--NICAR 2015</a:t>
            </a:r>
            <a:endParaRPr lang="en-US" sz="1200" dirty="0"/>
          </a:p>
        </p:txBody>
      </p:sp>
      <p:pic>
        <p:nvPicPr>
          <p:cNvPr id="8" name="Picture 7" descr="Screenshot 2015-03-03 11.48.5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332" y="1050303"/>
            <a:ext cx="8485145" cy="5166912"/>
          </a:xfrm>
          <a:prstGeom prst="rect">
            <a:avLst/>
          </a:prstGeom>
        </p:spPr>
      </p:pic>
    </p:spTree>
    <p:extLst>
      <p:ext uri="{BB962C8B-B14F-4D97-AF65-F5344CB8AC3E}">
        <p14:creationId xmlns:p14="http://schemas.microsoft.com/office/powerpoint/2010/main" val="435334963"/>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smtClean="0"/>
              <a:t> </a:t>
            </a:r>
            <a:endParaRPr lang="en-US" dirty="0"/>
          </a:p>
        </p:txBody>
      </p:sp>
      <p:sp>
        <p:nvSpPr>
          <p:cNvPr id="6" name="Subtitle 5"/>
          <p:cNvSpPr>
            <a:spLocks noGrp="1"/>
          </p:cNvSpPr>
          <p:nvPr>
            <p:ph type="subTitle" idx="1"/>
          </p:nvPr>
        </p:nvSpPr>
        <p:spPr>
          <a:xfrm>
            <a:off x="762000" y="1623195"/>
            <a:ext cx="6858000" cy="4091805"/>
          </a:xfrm>
        </p:spPr>
        <p:txBody>
          <a:bodyPr>
            <a:normAutofit/>
          </a:bodyPr>
          <a:lstStyle/>
          <a:p>
            <a:pPr marL="457200" indent="-457200" algn="l">
              <a:buFont typeface="Arial"/>
              <a:buChar char="•"/>
            </a:pPr>
            <a:endParaRPr lang="en-US" sz="2400" dirty="0" smtClean="0"/>
          </a:p>
          <a:p>
            <a:pPr marL="457200" indent="-457200" algn="l">
              <a:buFont typeface="Arial"/>
              <a:buChar char="•"/>
            </a:pPr>
            <a:endParaRPr lang="en-US" sz="2400" dirty="0" smtClean="0"/>
          </a:p>
          <a:p>
            <a:pPr marL="457200" indent="-457200" algn="l">
              <a:buFont typeface="Arial"/>
              <a:buChar char="•"/>
            </a:pPr>
            <a:endParaRPr lang="en-US" sz="2400" dirty="0" smtClean="0"/>
          </a:p>
          <a:p>
            <a:pPr marL="457200" indent="-457200" algn="l">
              <a:buFont typeface="Arial"/>
              <a:buChar char="•"/>
            </a:pPr>
            <a:endParaRPr lang="en-US" sz="2400" dirty="0">
              <a:latin typeface="Courier"/>
              <a:cs typeface="Courier"/>
            </a:endParaRP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a:t>Robert </a:t>
            </a:r>
            <a:r>
              <a:rPr lang="en-US" sz="1200" dirty="0" err="1"/>
              <a:t>Gebeloff</a:t>
            </a:r>
            <a:r>
              <a:rPr lang="en-US" sz="1200" dirty="0"/>
              <a:t> -- @</a:t>
            </a:r>
            <a:r>
              <a:rPr lang="en-US" sz="1200" dirty="0" err="1"/>
              <a:t>gebeloffnyt</a:t>
            </a:r>
            <a:r>
              <a:rPr lang="en-US" sz="1200" dirty="0"/>
              <a:t>- DATAHARVEST 2016</a:t>
            </a:r>
          </a:p>
        </p:txBody>
      </p:sp>
      <p:pic>
        <p:nvPicPr>
          <p:cNvPr id="4" name="Picture 3" descr="Screenshot 2015-03-04 12.21.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25" y="747060"/>
            <a:ext cx="8305800" cy="4280592"/>
          </a:xfrm>
          <a:prstGeom prst="rect">
            <a:avLst/>
          </a:prstGeom>
        </p:spPr>
      </p:pic>
    </p:spTree>
    <p:extLst>
      <p:ext uri="{BB962C8B-B14F-4D97-AF65-F5344CB8AC3E}">
        <p14:creationId xmlns:p14="http://schemas.microsoft.com/office/powerpoint/2010/main" val="155675518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endParaRPr lang="en-US" dirty="0"/>
          </a:p>
        </p:txBody>
      </p:sp>
      <p:sp>
        <p:nvSpPr>
          <p:cNvPr id="6" name="Subtitle 5"/>
          <p:cNvSpPr>
            <a:spLocks noGrp="1"/>
          </p:cNvSpPr>
          <p:nvPr>
            <p:ph type="subTitle" idx="1"/>
          </p:nvPr>
        </p:nvSpPr>
        <p:spPr>
          <a:xfrm>
            <a:off x="762000" y="1623195"/>
            <a:ext cx="6858000" cy="4091805"/>
          </a:xfrm>
        </p:spPr>
        <p:txBody>
          <a:bodyPr>
            <a:normAutofit/>
          </a:bodyPr>
          <a:lstStyle/>
          <a:p>
            <a:pPr marL="457200" indent="-457200" algn="l">
              <a:buFont typeface="Arial"/>
              <a:buChar char="•"/>
            </a:pPr>
            <a:endParaRPr lang="en-US" sz="2400" dirty="0" smtClean="0"/>
          </a:p>
          <a:p>
            <a:pPr marL="457200" indent="-457200" algn="l">
              <a:buFont typeface="Arial"/>
              <a:buChar char="•"/>
            </a:pPr>
            <a:endParaRPr lang="en-US" sz="2400" dirty="0" smtClean="0"/>
          </a:p>
          <a:p>
            <a:pPr marL="457200" indent="-457200" algn="l">
              <a:buFont typeface="Arial"/>
              <a:buChar char="•"/>
            </a:pPr>
            <a:endParaRPr lang="en-US" sz="2400" dirty="0" smtClean="0"/>
          </a:p>
          <a:p>
            <a:pPr marL="457200" indent="-457200" algn="l">
              <a:buFont typeface="Arial"/>
              <a:buChar char="•"/>
            </a:pPr>
            <a:endParaRPr lang="en-US" sz="2400" dirty="0">
              <a:latin typeface="Courier"/>
              <a:cs typeface="Courier"/>
            </a:endParaRP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a:t>Robert </a:t>
            </a:r>
            <a:r>
              <a:rPr lang="en-US" sz="1200" dirty="0" err="1"/>
              <a:t>Gebeloff</a:t>
            </a:r>
            <a:r>
              <a:rPr lang="en-US" sz="1200" dirty="0"/>
              <a:t> -- @</a:t>
            </a:r>
            <a:r>
              <a:rPr lang="en-US" sz="1200" dirty="0" err="1"/>
              <a:t>gebeloffnyt</a:t>
            </a:r>
            <a:r>
              <a:rPr lang="en-US" sz="1200" dirty="0"/>
              <a:t>- DATAHARVEST 2016</a:t>
            </a:r>
          </a:p>
        </p:txBody>
      </p:sp>
      <p:pic>
        <p:nvPicPr>
          <p:cNvPr id="3" name="Picture 2" descr="Screenshot 2015-03-04 12.22.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750" y="9548"/>
            <a:ext cx="8223250" cy="5549210"/>
          </a:xfrm>
          <a:prstGeom prst="rect">
            <a:avLst/>
          </a:prstGeom>
        </p:spPr>
      </p:pic>
    </p:spTree>
    <p:extLst>
      <p:ext uri="{BB962C8B-B14F-4D97-AF65-F5344CB8AC3E}">
        <p14:creationId xmlns:p14="http://schemas.microsoft.com/office/powerpoint/2010/main" val="4188536001"/>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a:t>Marrying Data And Investigative Journalism Techniques</a:t>
            </a:r>
          </a:p>
        </p:txBody>
      </p:sp>
      <p:sp>
        <p:nvSpPr>
          <p:cNvPr id="6" name="Subtitle 5"/>
          <p:cNvSpPr>
            <a:spLocks noGrp="1"/>
          </p:cNvSpPr>
          <p:nvPr>
            <p:ph type="subTitle" idx="1"/>
          </p:nvPr>
        </p:nvSpPr>
        <p:spPr>
          <a:xfrm>
            <a:off x="762000" y="1703293"/>
            <a:ext cx="6858000" cy="4011707"/>
          </a:xfrm>
        </p:spPr>
        <p:txBody>
          <a:bodyPr>
            <a:normAutofit/>
          </a:bodyPr>
          <a:lstStyle/>
          <a:p>
            <a:pPr marL="457200" indent="-457200" algn="l">
              <a:buFont typeface="Arial"/>
              <a:buChar char="•"/>
            </a:pPr>
            <a:endParaRPr lang="en-US" sz="2400" dirty="0" smtClean="0"/>
          </a:p>
          <a:p>
            <a:pPr algn="l"/>
            <a:endParaRPr lang="en-US" sz="2400" dirty="0" smtClean="0"/>
          </a:p>
          <a:p>
            <a:pPr algn="l"/>
            <a:r>
              <a:rPr lang="en-US" sz="2400" dirty="0" smtClean="0">
                <a:solidFill>
                  <a:schemeClr val="tx1"/>
                </a:solidFill>
              </a:rPr>
              <a:t>“The </a:t>
            </a:r>
            <a:r>
              <a:rPr lang="en-US" sz="2400" dirty="0">
                <a:solidFill>
                  <a:schemeClr val="tx1"/>
                </a:solidFill>
              </a:rPr>
              <a:t>Times found that the Industrial Commission wields its power to penalize the industry only as a last resort. It rarely pursues formal complaints and typically settles those for about 10 percent of the assessed penalties. </a:t>
            </a:r>
            <a:r>
              <a:rPr lang="en-US" sz="2400" dirty="0" smtClean="0">
                <a:solidFill>
                  <a:schemeClr val="tx1"/>
                </a:solidFill>
              </a:rPr>
              <a:t>“  -- what we found after pulling all the paper and typing it into a database</a:t>
            </a:r>
            <a:endParaRPr lang="en-US" sz="2400" dirty="0">
              <a:solidFill>
                <a:schemeClr val="tx1"/>
              </a:solidFill>
              <a:latin typeface="Courier"/>
              <a:cs typeface="Courier"/>
            </a:endParaRP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a:t>Robert </a:t>
            </a:r>
            <a:r>
              <a:rPr lang="en-US" sz="1200" dirty="0" err="1"/>
              <a:t>Gebeloff</a:t>
            </a:r>
            <a:r>
              <a:rPr lang="en-US" sz="1200" dirty="0"/>
              <a:t> -- @</a:t>
            </a:r>
            <a:r>
              <a:rPr lang="en-US" sz="1200" dirty="0" err="1"/>
              <a:t>gebeloffnyt</a:t>
            </a:r>
            <a:r>
              <a:rPr lang="en-US" sz="1200" dirty="0"/>
              <a:t>- DATAHARVEST 2016</a:t>
            </a:r>
          </a:p>
        </p:txBody>
      </p:sp>
      <p:sp>
        <p:nvSpPr>
          <p:cNvPr id="3" name="TextBox 2"/>
          <p:cNvSpPr txBox="1"/>
          <p:nvPr/>
        </p:nvSpPr>
        <p:spPr>
          <a:xfrm>
            <a:off x="746125" y="1703293"/>
            <a:ext cx="6873875" cy="830997"/>
          </a:xfrm>
          <a:prstGeom prst="rect">
            <a:avLst/>
          </a:prstGeom>
          <a:noFill/>
        </p:spPr>
        <p:txBody>
          <a:bodyPr wrap="square" rtlCol="0">
            <a:spAutoFit/>
          </a:bodyPr>
          <a:lstStyle/>
          <a:p>
            <a:r>
              <a:rPr lang="en-US" sz="2400" dirty="0" smtClean="0">
                <a:solidFill>
                  <a:schemeClr val="accent2"/>
                </a:solidFill>
              </a:rPr>
              <a:t>ENFORCEMENT</a:t>
            </a:r>
          </a:p>
          <a:p>
            <a:endParaRPr lang="en-US" sz="2400" dirty="0"/>
          </a:p>
        </p:txBody>
      </p:sp>
    </p:spTree>
    <p:extLst>
      <p:ext uri="{BB962C8B-B14F-4D97-AF65-F5344CB8AC3E}">
        <p14:creationId xmlns:p14="http://schemas.microsoft.com/office/powerpoint/2010/main" val="1015417299"/>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a:t>Marrying Data And Investigative Journalism Techniques</a:t>
            </a:r>
          </a:p>
        </p:txBody>
      </p:sp>
      <p:sp>
        <p:nvSpPr>
          <p:cNvPr id="6" name="Subtitle 5"/>
          <p:cNvSpPr>
            <a:spLocks noGrp="1"/>
          </p:cNvSpPr>
          <p:nvPr>
            <p:ph type="subTitle" idx="1"/>
          </p:nvPr>
        </p:nvSpPr>
        <p:spPr>
          <a:xfrm>
            <a:off x="762000" y="1703293"/>
            <a:ext cx="6858000" cy="4011707"/>
          </a:xfrm>
        </p:spPr>
        <p:txBody>
          <a:bodyPr>
            <a:normAutofit/>
          </a:bodyPr>
          <a:lstStyle/>
          <a:p>
            <a:endParaRPr lang="en-US" sz="2400" dirty="0"/>
          </a:p>
          <a:p>
            <a:pPr algn="l"/>
            <a:r>
              <a:rPr lang="en-US" sz="2400" dirty="0">
                <a:solidFill>
                  <a:srgbClr val="000000"/>
                </a:solidFill>
              </a:rPr>
              <a:t>The series itself:</a:t>
            </a:r>
          </a:p>
          <a:p>
            <a:pPr algn="l"/>
            <a:r>
              <a:rPr lang="en-US" sz="2400" dirty="0">
                <a:solidFill>
                  <a:srgbClr val="000000"/>
                </a:solidFill>
                <a:hlinkClick r:id="rId2"/>
              </a:rPr>
              <a:t>http://www.nytimes.com/interactive/2014/11/23/us/north-dakota-oil-boom-downside.html</a:t>
            </a:r>
            <a:endParaRPr lang="en-US" sz="2400" dirty="0">
              <a:solidFill>
                <a:srgbClr val="000000"/>
              </a:solidFill>
            </a:endParaRPr>
          </a:p>
          <a:p>
            <a:pPr algn="l"/>
            <a:endParaRPr lang="en-US" sz="2400" dirty="0">
              <a:solidFill>
                <a:srgbClr val="000000"/>
              </a:solidFill>
            </a:endParaRPr>
          </a:p>
          <a:p>
            <a:pPr algn="l"/>
            <a:r>
              <a:rPr lang="en-US" sz="2400" dirty="0">
                <a:solidFill>
                  <a:srgbClr val="000000"/>
                </a:solidFill>
              </a:rPr>
              <a:t>Sample code for scraping and parsing the North Dakota data</a:t>
            </a:r>
          </a:p>
          <a:p>
            <a:pPr algn="l"/>
            <a:r>
              <a:rPr lang="en-US" sz="2400" dirty="0">
                <a:solidFill>
                  <a:srgbClr val="000000"/>
                </a:solidFill>
                <a:hlinkClick r:id="rId3"/>
              </a:rPr>
              <a:t>https://github.com/gebelo/nd_oil_incidents</a:t>
            </a:r>
            <a:endParaRPr lang="en-US" sz="2400" dirty="0">
              <a:solidFill>
                <a:srgbClr val="000000"/>
              </a:solidFill>
            </a:endParaRP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a:t>Robert </a:t>
            </a:r>
            <a:r>
              <a:rPr lang="en-US" sz="1200" dirty="0" err="1"/>
              <a:t>Gebeloff</a:t>
            </a:r>
            <a:r>
              <a:rPr lang="en-US" sz="1200" dirty="0"/>
              <a:t> -- @</a:t>
            </a:r>
            <a:r>
              <a:rPr lang="en-US" sz="1200" dirty="0" err="1"/>
              <a:t>gebeloffnyt</a:t>
            </a:r>
            <a:r>
              <a:rPr lang="en-US" sz="1200" dirty="0"/>
              <a:t>- DATAHARVEST 2016</a:t>
            </a:r>
          </a:p>
        </p:txBody>
      </p:sp>
    </p:spTree>
    <p:extLst>
      <p:ext uri="{BB962C8B-B14F-4D97-AF65-F5344CB8AC3E}">
        <p14:creationId xmlns:p14="http://schemas.microsoft.com/office/powerpoint/2010/main" val="368681255"/>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a:t>Marrying Data And Investigative Journalism Techniques</a:t>
            </a:r>
          </a:p>
        </p:txBody>
      </p:sp>
      <p:sp>
        <p:nvSpPr>
          <p:cNvPr id="6" name="Subtitle 5"/>
          <p:cNvSpPr>
            <a:spLocks noGrp="1"/>
          </p:cNvSpPr>
          <p:nvPr>
            <p:ph type="subTitle" idx="1"/>
          </p:nvPr>
        </p:nvSpPr>
        <p:spPr>
          <a:xfrm>
            <a:off x="762000" y="1703293"/>
            <a:ext cx="6858000" cy="4011707"/>
          </a:xfrm>
        </p:spPr>
        <p:txBody>
          <a:bodyPr>
            <a:normAutofit/>
          </a:bodyPr>
          <a:lstStyle/>
          <a:p>
            <a:endParaRPr lang="en-US" sz="2400"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a:t>Robert </a:t>
            </a:r>
            <a:r>
              <a:rPr lang="en-US" sz="1200" dirty="0" err="1"/>
              <a:t>Gebeloff</a:t>
            </a:r>
            <a:r>
              <a:rPr lang="en-US" sz="1200" dirty="0"/>
              <a:t> -- @</a:t>
            </a:r>
            <a:r>
              <a:rPr lang="en-US" sz="1200" dirty="0" err="1"/>
              <a:t>gebeloffnyt</a:t>
            </a:r>
            <a:r>
              <a:rPr lang="en-US" sz="1200" dirty="0"/>
              <a:t>- DATAHARVEST 2016</a:t>
            </a:r>
          </a:p>
        </p:txBody>
      </p:sp>
      <p:pic>
        <p:nvPicPr>
          <p:cNvPr id="3" name="Picture 2" descr="Screenshot 2016-04-12 14.56.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7879"/>
            <a:ext cx="8187765" cy="4914720"/>
          </a:xfrm>
          <a:prstGeom prst="rect">
            <a:avLst/>
          </a:prstGeom>
        </p:spPr>
      </p:pic>
    </p:spTree>
    <p:extLst>
      <p:ext uri="{BB962C8B-B14F-4D97-AF65-F5344CB8AC3E}">
        <p14:creationId xmlns:p14="http://schemas.microsoft.com/office/powerpoint/2010/main" val="765906676"/>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a:t>Marrying Data And Investigative Journalism Techniques</a:t>
            </a:r>
          </a:p>
        </p:txBody>
      </p:sp>
      <p:sp>
        <p:nvSpPr>
          <p:cNvPr id="6" name="Subtitle 5"/>
          <p:cNvSpPr>
            <a:spLocks noGrp="1"/>
          </p:cNvSpPr>
          <p:nvPr>
            <p:ph type="subTitle" idx="1"/>
          </p:nvPr>
        </p:nvSpPr>
        <p:spPr>
          <a:xfrm>
            <a:off x="747059" y="1703293"/>
            <a:ext cx="6858000" cy="4011707"/>
          </a:xfrm>
        </p:spPr>
        <p:txBody>
          <a:bodyPr>
            <a:normAutofit/>
          </a:bodyPr>
          <a:lstStyle/>
          <a:p>
            <a:pPr marL="342900" indent="-342900" algn="l">
              <a:buFont typeface="Arial"/>
              <a:buChar char="•"/>
            </a:pPr>
            <a:r>
              <a:rPr lang="en-US" sz="2400" dirty="0" smtClean="0">
                <a:solidFill>
                  <a:schemeClr val="tx1"/>
                </a:solidFill>
              </a:rPr>
              <a:t>Becoming well known that U.S. companies insert “arbitration” clauses in many consumer and employment contracts curtailing rights to bring lawsuits</a:t>
            </a:r>
          </a:p>
          <a:p>
            <a:pPr marL="342900" indent="-342900" algn="l">
              <a:buFont typeface="Arial"/>
              <a:buChar char="•"/>
            </a:pPr>
            <a:r>
              <a:rPr lang="en-US" sz="2400" dirty="0" smtClean="0">
                <a:solidFill>
                  <a:schemeClr val="tx1"/>
                </a:solidFill>
              </a:rPr>
              <a:t>But how did this come about? And how often does it happen? And what happens in arbitration cases?</a:t>
            </a:r>
          </a:p>
          <a:p>
            <a:pPr marL="342900" indent="-342900" algn="l">
              <a:buFont typeface="Arial"/>
              <a:buChar char="•"/>
            </a:pPr>
            <a:r>
              <a:rPr lang="en-US" sz="2400" dirty="0" smtClean="0">
                <a:solidFill>
                  <a:schemeClr val="tx1"/>
                </a:solidFill>
              </a:rPr>
              <a:t>Investigative reporters start to dig in but realize they need help</a:t>
            </a:r>
            <a:endParaRPr lang="en-US" sz="2400" dirty="0">
              <a:solidFill>
                <a:schemeClr val="tx1"/>
              </a:solidFill>
            </a:endParaRP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a:t>Robert </a:t>
            </a:r>
            <a:r>
              <a:rPr lang="en-US" sz="1200" dirty="0" err="1"/>
              <a:t>Gebeloff</a:t>
            </a:r>
            <a:r>
              <a:rPr lang="en-US" sz="1200" dirty="0"/>
              <a:t> -- @</a:t>
            </a:r>
            <a:r>
              <a:rPr lang="en-US" sz="1200" dirty="0" err="1"/>
              <a:t>gebeloffnyt</a:t>
            </a:r>
            <a:r>
              <a:rPr lang="en-US" sz="1200" dirty="0"/>
              <a:t>- DATAHARVEST 2016</a:t>
            </a:r>
          </a:p>
        </p:txBody>
      </p:sp>
    </p:spTree>
    <p:extLst>
      <p:ext uri="{BB962C8B-B14F-4D97-AF65-F5344CB8AC3E}">
        <p14:creationId xmlns:p14="http://schemas.microsoft.com/office/powerpoint/2010/main" val="392111586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a:t>Marrying Data And Investigative Journalism Techniques</a:t>
            </a:r>
          </a:p>
        </p:txBody>
      </p:sp>
      <p:sp>
        <p:nvSpPr>
          <p:cNvPr id="6" name="Subtitle 5"/>
          <p:cNvSpPr>
            <a:spLocks noGrp="1"/>
          </p:cNvSpPr>
          <p:nvPr>
            <p:ph type="subTitle" idx="1"/>
          </p:nvPr>
        </p:nvSpPr>
        <p:spPr>
          <a:xfrm>
            <a:off x="747059" y="1703293"/>
            <a:ext cx="6858000" cy="4011707"/>
          </a:xfrm>
        </p:spPr>
        <p:txBody>
          <a:bodyPr>
            <a:normAutofit/>
          </a:bodyPr>
          <a:lstStyle/>
          <a:p>
            <a:pPr marL="342900" indent="-342900" algn="l">
              <a:buFont typeface="Arial"/>
              <a:buChar char="•"/>
            </a:pPr>
            <a:r>
              <a:rPr lang="en-US" sz="2400" dirty="0" smtClean="0">
                <a:solidFill>
                  <a:srgbClr val="000000"/>
                </a:solidFill>
              </a:rPr>
              <a:t>One U.S. state – California – passes law requiring all firms that conduct arbitrations to file “disclosure” files for all cases they handle in the entire U.S.</a:t>
            </a:r>
          </a:p>
          <a:p>
            <a:pPr marL="342900" indent="-342900" algn="l">
              <a:buFont typeface="Arial"/>
              <a:buChar char="•"/>
            </a:pPr>
            <a:r>
              <a:rPr lang="en-US" sz="2400" dirty="0" smtClean="0">
                <a:solidFill>
                  <a:srgbClr val="000000"/>
                </a:solidFill>
              </a:rPr>
              <a:t>But these files are a mess. No standards in what fields the firms disclose, or the data format.</a:t>
            </a:r>
          </a:p>
          <a:p>
            <a:pPr marL="342900" indent="-342900" algn="l">
              <a:buFont typeface="Arial"/>
              <a:buChar char="•"/>
            </a:pPr>
            <a:r>
              <a:rPr lang="en-US" sz="2400" dirty="0" smtClean="0">
                <a:solidFill>
                  <a:srgbClr val="000000"/>
                </a:solidFill>
              </a:rPr>
              <a:t>Solution: Ability to convert any format into a tabular information; Reporting to determine which fields of information are comparable across companies</a:t>
            </a:r>
            <a:endParaRPr lang="en-US" sz="2400" dirty="0">
              <a:solidFill>
                <a:srgbClr val="000000"/>
              </a:solidFill>
            </a:endParaRP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a:t>Robert </a:t>
            </a:r>
            <a:r>
              <a:rPr lang="en-US" sz="1200" dirty="0" err="1"/>
              <a:t>Gebeloff</a:t>
            </a:r>
            <a:r>
              <a:rPr lang="en-US" sz="1200" dirty="0"/>
              <a:t> -- @</a:t>
            </a:r>
            <a:r>
              <a:rPr lang="en-US" sz="1200" dirty="0" err="1"/>
              <a:t>gebeloffnyt</a:t>
            </a:r>
            <a:r>
              <a:rPr lang="en-US" sz="1200" dirty="0"/>
              <a:t>- DATAHARVEST 2016</a:t>
            </a:r>
          </a:p>
        </p:txBody>
      </p:sp>
    </p:spTree>
    <p:extLst>
      <p:ext uri="{BB962C8B-B14F-4D97-AF65-F5344CB8AC3E}">
        <p14:creationId xmlns:p14="http://schemas.microsoft.com/office/powerpoint/2010/main" val="3271520799"/>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shot 2016-06-03 01.29.49.png"/>
          <p:cNvPicPr>
            <a:picLocks noGrp="1" noChangeAspect="1"/>
          </p:cNvPicPr>
          <p:nvPr>
            <p:ph idx="1"/>
          </p:nvPr>
        </p:nvPicPr>
        <p:blipFill>
          <a:blip r:embed="rId2">
            <a:extLst>
              <a:ext uri="{28A0092B-C50C-407E-A947-70E740481C1C}">
                <a14:useLocalDpi xmlns:a14="http://schemas.microsoft.com/office/drawing/2010/main" val="0"/>
              </a:ext>
            </a:extLst>
          </a:blip>
          <a:srcRect t="7706" b="7706"/>
          <a:stretch>
            <a:fillRect/>
          </a:stretch>
        </p:blipFill>
        <p:spPr>
          <a:xfrm>
            <a:off x="457200" y="274638"/>
            <a:ext cx="8229600" cy="5851525"/>
          </a:xfrm>
        </p:spPr>
      </p:pic>
    </p:spTree>
    <p:extLst>
      <p:ext uri="{BB962C8B-B14F-4D97-AF65-F5344CB8AC3E}">
        <p14:creationId xmlns:p14="http://schemas.microsoft.com/office/powerpoint/2010/main" val="31403470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Screenshot 2016-06-03 01.30.55.png"/>
          <p:cNvPicPr>
            <a:picLocks noGrp="1" noChangeAspect="1"/>
          </p:cNvPicPr>
          <p:nvPr>
            <p:ph idx="1"/>
          </p:nvPr>
        </p:nvPicPr>
        <p:blipFill>
          <a:blip r:embed="rId2">
            <a:extLst>
              <a:ext uri="{28A0092B-C50C-407E-A947-70E740481C1C}">
                <a14:useLocalDpi xmlns:a14="http://schemas.microsoft.com/office/drawing/2010/main" val="0"/>
              </a:ext>
            </a:extLst>
          </a:blip>
          <a:srcRect l="11810" r="11810"/>
          <a:stretch>
            <a:fillRect/>
          </a:stretch>
        </p:blipFill>
        <p:spPr>
          <a:xfrm>
            <a:off x="457200" y="274638"/>
            <a:ext cx="8229600" cy="5851525"/>
          </a:xfrm>
        </p:spPr>
      </p:pic>
    </p:spTree>
    <p:extLst>
      <p:ext uri="{BB962C8B-B14F-4D97-AF65-F5344CB8AC3E}">
        <p14:creationId xmlns:p14="http://schemas.microsoft.com/office/powerpoint/2010/main" val="2424541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fontScale="92500" lnSpcReduction="20000"/>
          </a:bodyPr>
          <a:lstStyle/>
          <a:p>
            <a:r>
              <a:rPr lang="en-US" u="sng" dirty="0">
                <a:solidFill>
                  <a:srgbClr val="000000"/>
                </a:solidFill>
              </a:rPr>
              <a:t>My Approach to Stories</a:t>
            </a:r>
          </a:p>
          <a:p>
            <a:r>
              <a:rPr lang="en-US" dirty="0"/>
              <a:t> </a:t>
            </a:r>
          </a:p>
          <a:p>
            <a:pPr lvl="0" algn="l"/>
            <a:r>
              <a:rPr lang="en-US" b="1" u="sng" dirty="0">
                <a:solidFill>
                  <a:srgbClr val="000000"/>
                </a:solidFill>
              </a:rPr>
              <a:t>Documents</a:t>
            </a:r>
            <a:r>
              <a:rPr lang="en-US" dirty="0">
                <a:solidFill>
                  <a:srgbClr val="000000"/>
                </a:solidFill>
              </a:rPr>
              <a:t> – Paper can be better than people – facts in black and white – court records, audits, </a:t>
            </a:r>
            <a:r>
              <a:rPr lang="en-US" dirty="0" smtClean="0">
                <a:solidFill>
                  <a:srgbClr val="000000"/>
                </a:solidFill>
              </a:rPr>
              <a:t>LEAKS, </a:t>
            </a:r>
            <a:r>
              <a:rPr lang="en-US" dirty="0">
                <a:solidFill>
                  <a:srgbClr val="000000"/>
                </a:solidFill>
              </a:rPr>
              <a:t>etc. Your eyes can deceive you, people can lie to you, but docs are docs...</a:t>
            </a:r>
          </a:p>
          <a:p>
            <a:endParaRPr lang="en-US" dirty="0"/>
          </a:p>
        </p:txBody>
      </p:sp>
    </p:spTree>
    <p:extLst>
      <p:ext uri="{BB962C8B-B14F-4D97-AF65-F5344CB8AC3E}">
        <p14:creationId xmlns:p14="http://schemas.microsoft.com/office/powerpoint/2010/main" val="2005753617"/>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a:t>Marrying Data And Investigative Journalism Techniques</a:t>
            </a:r>
          </a:p>
        </p:txBody>
      </p:sp>
      <p:sp>
        <p:nvSpPr>
          <p:cNvPr id="6" name="Subtitle 5"/>
          <p:cNvSpPr>
            <a:spLocks noGrp="1"/>
          </p:cNvSpPr>
          <p:nvPr>
            <p:ph type="subTitle" idx="1"/>
          </p:nvPr>
        </p:nvSpPr>
        <p:spPr>
          <a:xfrm>
            <a:off x="747059" y="1703293"/>
            <a:ext cx="6858000" cy="4011707"/>
          </a:xfrm>
        </p:spPr>
        <p:txBody>
          <a:bodyPr>
            <a:normAutofit/>
          </a:bodyPr>
          <a:lstStyle/>
          <a:p>
            <a:pPr marL="342900" indent="-342900" algn="l">
              <a:buFont typeface="Arial"/>
              <a:buChar char="•"/>
            </a:pPr>
            <a:r>
              <a:rPr lang="en-US" sz="2400" dirty="0" smtClean="0">
                <a:solidFill>
                  <a:srgbClr val="000000"/>
                </a:solidFill>
              </a:rPr>
              <a:t>Reporting shows that the biggest impact is at the Federal level, with “class action” lawsuits – multiple small plaintiffs pooling their resources to take on large corporations.</a:t>
            </a:r>
          </a:p>
          <a:p>
            <a:pPr marL="342900" indent="-342900" algn="l">
              <a:buFont typeface="Arial"/>
              <a:buChar char="•"/>
            </a:pPr>
            <a:r>
              <a:rPr lang="en-US" sz="2400" dirty="0" smtClean="0">
                <a:solidFill>
                  <a:srgbClr val="000000"/>
                </a:solidFill>
              </a:rPr>
              <a:t>To get at this: Custom search of Westlaw (commercial service) U.S. court dockets; Converting text of dockets into tabular data; Reading each case and collecting additional data – what type of case? What did the judge decide? Etc</a:t>
            </a:r>
            <a:r>
              <a:rPr lang="en-US" sz="2400" dirty="0" smtClean="0"/>
              <a:t>.</a:t>
            </a:r>
            <a:endParaRPr lang="en-US" sz="2400"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a:t>Robert </a:t>
            </a:r>
            <a:r>
              <a:rPr lang="en-US" sz="1200" dirty="0" err="1"/>
              <a:t>Gebeloff</a:t>
            </a:r>
            <a:r>
              <a:rPr lang="en-US" sz="1200" dirty="0"/>
              <a:t> -- @</a:t>
            </a:r>
            <a:r>
              <a:rPr lang="en-US" sz="1200" dirty="0" err="1"/>
              <a:t>gebeloffnyt</a:t>
            </a:r>
            <a:r>
              <a:rPr lang="en-US" sz="1200" dirty="0"/>
              <a:t>- DATAHARVEST 2016</a:t>
            </a:r>
          </a:p>
        </p:txBody>
      </p:sp>
    </p:spTree>
    <p:extLst>
      <p:ext uri="{BB962C8B-B14F-4D97-AF65-F5344CB8AC3E}">
        <p14:creationId xmlns:p14="http://schemas.microsoft.com/office/powerpoint/2010/main" val="2077723087"/>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a:t>Marrying Data And Investigative Journalism Techniques</a:t>
            </a:r>
          </a:p>
        </p:txBody>
      </p:sp>
      <p:sp>
        <p:nvSpPr>
          <p:cNvPr id="6" name="Subtitle 5"/>
          <p:cNvSpPr>
            <a:spLocks noGrp="1"/>
          </p:cNvSpPr>
          <p:nvPr>
            <p:ph type="subTitle" idx="1"/>
          </p:nvPr>
        </p:nvSpPr>
        <p:spPr>
          <a:xfrm>
            <a:off x="747059" y="1703293"/>
            <a:ext cx="6858000" cy="4011707"/>
          </a:xfrm>
        </p:spPr>
        <p:txBody>
          <a:bodyPr>
            <a:normAutofit lnSpcReduction="10000"/>
          </a:bodyPr>
          <a:lstStyle/>
          <a:p>
            <a:pPr marL="342900" indent="-342900" algn="l">
              <a:buFont typeface="Arial"/>
              <a:buChar char="•"/>
            </a:pPr>
            <a:r>
              <a:rPr lang="en-US" sz="2400" dirty="0">
                <a:solidFill>
                  <a:srgbClr val="000000"/>
                </a:solidFill>
              </a:rPr>
              <a:t>The Times investigation was based on thousands of court records and interviews with hundreds of lawyers, corporate executives, judges, arbitrators and plaintiffs in 35 states.</a:t>
            </a:r>
          </a:p>
          <a:p>
            <a:pPr marL="342900" indent="-342900" algn="l">
              <a:buFont typeface="Arial"/>
              <a:buChar char="•"/>
            </a:pPr>
            <a:r>
              <a:rPr lang="en-US" sz="2400" dirty="0">
                <a:solidFill>
                  <a:srgbClr val="000000"/>
                </a:solidFill>
              </a:rPr>
              <a:t>Since no government agency tracks class actions, The Times examined federal cases filed between 2010 and 2014. Of 1,179 class actions that companies sought to push into arbitration, judges ruled in their favor in four out of every five cases.</a:t>
            </a:r>
          </a:p>
          <a:p>
            <a:pPr marL="342900" indent="-342900" algn="l">
              <a:buFont typeface="Arial"/>
              <a:buChar char="•"/>
            </a:pPr>
            <a:r>
              <a:rPr lang="en-US" sz="2400" dirty="0">
                <a:solidFill>
                  <a:srgbClr val="000000"/>
                </a:solidFill>
              </a:rPr>
              <a:t>In 2014 alone, judges upheld class-action bans in 134 out of 162 cases.</a:t>
            </a: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a:t>Robert </a:t>
            </a:r>
            <a:r>
              <a:rPr lang="en-US" sz="1200" dirty="0" err="1"/>
              <a:t>Gebeloff</a:t>
            </a:r>
            <a:r>
              <a:rPr lang="en-US" sz="1200" dirty="0"/>
              <a:t> -- @</a:t>
            </a:r>
            <a:r>
              <a:rPr lang="en-US" sz="1200" dirty="0" err="1"/>
              <a:t>gebeloffnyt</a:t>
            </a:r>
            <a:r>
              <a:rPr lang="en-US" sz="1200" dirty="0"/>
              <a:t>- DATAHARVEST 2016</a:t>
            </a:r>
          </a:p>
        </p:txBody>
      </p:sp>
    </p:spTree>
    <p:extLst>
      <p:ext uri="{BB962C8B-B14F-4D97-AF65-F5344CB8AC3E}">
        <p14:creationId xmlns:p14="http://schemas.microsoft.com/office/powerpoint/2010/main" val="240233509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a:t>Marrying Data And Investigative Journalism Techniques</a:t>
            </a:r>
          </a:p>
        </p:txBody>
      </p:sp>
      <p:sp>
        <p:nvSpPr>
          <p:cNvPr id="6" name="Subtitle 5"/>
          <p:cNvSpPr>
            <a:spLocks noGrp="1"/>
          </p:cNvSpPr>
          <p:nvPr>
            <p:ph type="subTitle" idx="1"/>
          </p:nvPr>
        </p:nvSpPr>
        <p:spPr>
          <a:xfrm>
            <a:off x="747059" y="1703293"/>
            <a:ext cx="6858000" cy="4011707"/>
          </a:xfrm>
        </p:spPr>
        <p:txBody>
          <a:bodyPr>
            <a:normAutofit lnSpcReduction="10000"/>
          </a:bodyPr>
          <a:lstStyle/>
          <a:p>
            <a:pPr marL="342900" indent="-342900" algn="l">
              <a:buFont typeface="Arial"/>
              <a:buChar char="•"/>
            </a:pPr>
            <a:r>
              <a:rPr lang="en-US" sz="2400" dirty="0">
                <a:solidFill>
                  <a:srgbClr val="000000"/>
                </a:solidFill>
              </a:rPr>
              <a:t>But by assembling records from arbitration firms across the country, The Times found that between 2010 and 2014, only 505 consumers went to arbitration over a dispute of $2,500 or less.</a:t>
            </a:r>
          </a:p>
          <a:p>
            <a:pPr marL="342900" indent="-342900" algn="l">
              <a:buFont typeface="Arial"/>
              <a:buChar char="•"/>
            </a:pPr>
            <a:r>
              <a:rPr lang="en-US" sz="2400" dirty="0">
                <a:solidFill>
                  <a:srgbClr val="000000"/>
                </a:solidFill>
              </a:rPr>
              <a:t>Verizon, which has more than 125 million subscribers, faced 65 consumer arbitrations in those five years, the data shows. Time Warner Cable, which has 15 million customers, faced seven.</a:t>
            </a:r>
          </a:p>
          <a:p>
            <a:pPr marL="342900" indent="-342900" algn="l">
              <a:buFont typeface="Arial"/>
              <a:buChar char="•"/>
            </a:pPr>
            <a:r>
              <a:rPr lang="en-US" sz="2400" dirty="0">
                <a:solidFill>
                  <a:srgbClr val="000000"/>
                </a:solidFill>
              </a:rPr>
              <a:t>One federal judge remarked in an opinion that “only a lunatic or a fanatic sues for $30.”</a:t>
            </a: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a:t>Robert </a:t>
            </a:r>
            <a:r>
              <a:rPr lang="en-US" sz="1200" dirty="0" err="1"/>
              <a:t>Gebeloff</a:t>
            </a:r>
            <a:r>
              <a:rPr lang="en-US" sz="1200" dirty="0"/>
              <a:t> -- @</a:t>
            </a:r>
            <a:r>
              <a:rPr lang="en-US" sz="1200" dirty="0" err="1"/>
              <a:t>gebeloffnyt</a:t>
            </a:r>
            <a:r>
              <a:rPr lang="en-US" sz="1200" dirty="0"/>
              <a:t>- DATAHARVEST 2016</a:t>
            </a:r>
          </a:p>
        </p:txBody>
      </p:sp>
    </p:spTree>
    <p:extLst>
      <p:ext uri="{BB962C8B-B14F-4D97-AF65-F5344CB8AC3E}">
        <p14:creationId xmlns:p14="http://schemas.microsoft.com/office/powerpoint/2010/main" val="483794367"/>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a:t>Marrying Data And Investigative Journalism Techniques</a:t>
            </a:r>
          </a:p>
        </p:txBody>
      </p:sp>
      <p:sp>
        <p:nvSpPr>
          <p:cNvPr id="6" name="Subtitle 5"/>
          <p:cNvSpPr>
            <a:spLocks noGrp="1"/>
          </p:cNvSpPr>
          <p:nvPr>
            <p:ph type="subTitle" idx="1"/>
          </p:nvPr>
        </p:nvSpPr>
        <p:spPr>
          <a:xfrm>
            <a:off x="747059" y="1703293"/>
            <a:ext cx="6858000" cy="4011707"/>
          </a:xfrm>
        </p:spPr>
        <p:txBody>
          <a:bodyPr>
            <a:normAutofit/>
          </a:bodyPr>
          <a:lstStyle/>
          <a:p>
            <a:pPr marL="342900" indent="-342900" algn="l">
              <a:buFont typeface="Arial"/>
              <a:buChar char="•"/>
            </a:pPr>
            <a:endParaRPr lang="en-US" sz="2400" dirty="0">
              <a:solidFill>
                <a:srgbClr val="000000"/>
              </a:solidFill>
            </a:endParaRP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a:t>Robert </a:t>
            </a:r>
            <a:r>
              <a:rPr lang="en-US" sz="1200" dirty="0" err="1"/>
              <a:t>Gebeloff</a:t>
            </a:r>
            <a:r>
              <a:rPr lang="en-US" sz="1200" dirty="0"/>
              <a:t> -- @</a:t>
            </a:r>
            <a:r>
              <a:rPr lang="en-US" sz="1200" dirty="0" err="1"/>
              <a:t>gebeloffnyt</a:t>
            </a:r>
            <a:r>
              <a:rPr lang="en-US" sz="1200" dirty="0"/>
              <a:t>- DATAHARVEST 2016</a:t>
            </a:r>
          </a:p>
        </p:txBody>
      </p:sp>
      <p:pic>
        <p:nvPicPr>
          <p:cNvPr id="4" name="Picture 3" descr="Screenshot 2015-12-14 16.14.3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 y="0"/>
            <a:ext cx="8920912" cy="6858000"/>
          </a:xfrm>
          <a:prstGeom prst="rect">
            <a:avLst/>
          </a:prstGeom>
        </p:spPr>
      </p:pic>
    </p:spTree>
    <p:extLst>
      <p:ext uri="{BB962C8B-B14F-4D97-AF65-F5344CB8AC3E}">
        <p14:creationId xmlns:p14="http://schemas.microsoft.com/office/powerpoint/2010/main" val="3785309466"/>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a:t>Marrying Data And Investigative Journalism Techniques</a:t>
            </a:r>
          </a:p>
        </p:txBody>
      </p:sp>
      <p:sp>
        <p:nvSpPr>
          <p:cNvPr id="6" name="Subtitle 5"/>
          <p:cNvSpPr>
            <a:spLocks noGrp="1"/>
          </p:cNvSpPr>
          <p:nvPr>
            <p:ph type="subTitle" idx="1"/>
          </p:nvPr>
        </p:nvSpPr>
        <p:spPr>
          <a:xfrm>
            <a:off x="747059" y="1703293"/>
            <a:ext cx="6858000" cy="4011707"/>
          </a:xfrm>
        </p:spPr>
        <p:txBody>
          <a:bodyPr>
            <a:normAutofit/>
          </a:bodyPr>
          <a:lstStyle/>
          <a:p>
            <a:pPr marL="342900" indent="-342900" algn="l">
              <a:buFont typeface="Arial"/>
              <a:buChar char="•"/>
            </a:pPr>
            <a:endParaRPr lang="en-US" sz="2400" dirty="0">
              <a:solidFill>
                <a:srgbClr val="000000"/>
              </a:solidFill>
            </a:endParaRP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a:t>Robert </a:t>
            </a:r>
            <a:r>
              <a:rPr lang="en-US" sz="1200" dirty="0" err="1"/>
              <a:t>Gebeloff</a:t>
            </a:r>
            <a:r>
              <a:rPr lang="en-US" sz="1200" dirty="0"/>
              <a:t> -- @</a:t>
            </a:r>
            <a:r>
              <a:rPr lang="en-US" sz="1200" dirty="0" err="1"/>
              <a:t>gebeloffnyt</a:t>
            </a:r>
            <a:r>
              <a:rPr lang="en-US" sz="1200" dirty="0"/>
              <a:t>- DATAHARVEST 2016</a:t>
            </a:r>
          </a:p>
        </p:txBody>
      </p:sp>
      <p:pic>
        <p:nvPicPr>
          <p:cNvPr id="3" name="Picture 2" descr="Screenshot 2015-12-14 16.11.0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542567"/>
          </a:xfrm>
          <a:prstGeom prst="rect">
            <a:avLst/>
          </a:prstGeom>
        </p:spPr>
      </p:pic>
    </p:spTree>
    <p:extLst>
      <p:ext uri="{BB962C8B-B14F-4D97-AF65-F5344CB8AC3E}">
        <p14:creationId xmlns:p14="http://schemas.microsoft.com/office/powerpoint/2010/main" val="418205521"/>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a:t>Marrying Data And Investigative Journalism Techniques</a:t>
            </a:r>
          </a:p>
        </p:txBody>
      </p:sp>
      <p:sp>
        <p:nvSpPr>
          <p:cNvPr id="6" name="Subtitle 5"/>
          <p:cNvSpPr>
            <a:spLocks noGrp="1"/>
          </p:cNvSpPr>
          <p:nvPr>
            <p:ph type="subTitle" idx="1"/>
          </p:nvPr>
        </p:nvSpPr>
        <p:spPr>
          <a:xfrm>
            <a:off x="747059" y="1703293"/>
            <a:ext cx="6858000" cy="4011707"/>
          </a:xfrm>
        </p:spPr>
        <p:txBody>
          <a:bodyPr>
            <a:normAutofit/>
          </a:bodyPr>
          <a:lstStyle/>
          <a:p>
            <a:pPr marL="342900" indent="-342900" algn="l">
              <a:buFont typeface="Arial"/>
              <a:buChar char="•"/>
            </a:pPr>
            <a:endParaRPr lang="en-US" sz="2400" dirty="0">
              <a:solidFill>
                <a:srgbClr val="000000"/>
              </a:solidFill>
            </a:endParaRP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a:t>Robert </a:t>
            </a:r>
            <a:r>
              <a:rPr lang="en-US" sz="1200" dirty="0" err="1"/>
              <a:t>Gebeloff</a:t>
            </a:r>
            <a:r>
              <a:rPr lang="en-US" sz="1200" dirty="0"/>
              <a:t> -- @</a:t>
            </a:r>
            <a:r>
              <a:rPr lang="en-US" sz="1200" dirty="0" err="1"/>
              <a:t>gebeloffnyt</a:t>
            </a:r>
            <a:r>
              <a:rPr lang="en-US" sz="1200" dirty="0"/>
              <a:t>- DATAHARVEST 2016</a:t>
            </a:r>
          </a:p>
        </p:txBody>
      </p:sp>
      <p:pic>
        <p:nvPicPr>
          <p:cNvPr id="4" name="Picture 3" descr="Screenshot 2015-12-14 16.11.3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129453"/>
          </a:xfrm>
          <a:prstGeom prst="rect">
            <a:avLst/>
          </a:prstGeom>
        </p:spPr>
      </p:pic>
    </p:spTree>
    <p:extLst>
      <p:ext uri="{BB962C8B-B14F-4D97-AF65-F5344CB8AC3E}">
        <p14:creationId xmlns:p14="http://schemas.microsoft.com/office/powerpoint/2010/main" val="3641023032"/>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48"/>
            <a:ext cx="7543800" cy="1524000"/>
          </a:xfrm>
        </p:spPr>
        <p:txBody>
          <a:bodyPr/>
          <a:lstStyle/>
          <a:p>
            <a:r>
              <a:rPr lang="en-US" dirty="0"/>
              <a:t>Marrying Data And Investigative Journalism Techniques</a:t>
            </a:r>
          </a:p>
        </p:txBody>
      </p:sp>
      <p:sp>
        <p:nvSpPr>
          <p:cNvPr id="6" name="Subtitle 5"/>
          <p:cNvSpPr>
            <a:spLocks noGrp="1"/>
          </p:cNvSpPr>
          <p:nvPr>
            <p:ph type="subTitle" idx="1"/>
          </p:nvPr>
        </p:nvSpPr>
        <p:spPr>
          <a:xfrm>
            <a:off x="747059" y="1703293"/>
            <a:ext cx="6858000" cy="4011707"/>
          </a:xfrm>
        </p:spPr>
        <p:txBody>
          <a:bodyPr>
            <a:normAutofit/>
          </a:bodyPr>
          <a:lstStyle/>
          <a:p>
            <a:pPr marL="342900" indent="-342900" algn="l">
              <a:buFont typeface="Arial"/>
              <a:buChar char="•"/>
            </a:pPr>
            <a:endParaRPr lang="en-US" sz="2400" dirty="0">
              <a:solidFill>
                <a:srgbClr val="000000"/>
              </a:solidFill>
            </a:endParaRPr>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a:t>Robert </a:t>
            </a:r>
            <a:r>
              <a:rPr lang="en-US" sz="1200" dirty="0" err="1"/>
              <a:t>Gebeloff</a:t>
            </a:r>
            <a:r>
              <a:rPr lang="en-US" sz="1200" dirty="0"/>
              <a:t> -- @</a:t>
            </a:r>
            <a:r>
              <a:rPr lang="en-US" sz="1200" dirty="0" err="1"/>
              <a:t>gebeloffnyt</a:t>
            </a:r>
            <a:r>
              <a:rPr lang="en-US" sz="1200" dirty="0"/>
              <a:t>- DATAHARVEST 2016</a:t>
            </a:r>
          </a:p>
        </p:txBody>
      </p:sp>
      <p:pic>
        <p:nvPicPr>
          <p:cNvPr id="3" name="Picture 2" descr="Screenshot 2015-12-14 16.12.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528"/>
            <a:ext cx="9144000" cy="5998172"/>
          </a:xfrm>
          <a:prstGeom prst="rect">
            <a:avLst/>
          </a:prstGeom>
        </p:spPr>
      </p:pic>
    </p:spTree>
    <p:extLst>
      <p:ext uri="{BB962C8B-B14F-4D97-AF65-F5344CB8AC3E}">
        <p14:creationId xmlns:p14="http://schemas.microsoft.com/office/powerpoint/2010/main" val="126439729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fontScale="92500" lnSpcReduction="20000"/>
          </a:bodyPr>
          <a:lstStyle/>
          <a:p>
            <a:r>
              <a:rPr lang="en-US" u="sng" dirty="0">
                <a:solidFill>
                  <a:srgbClr val="000000"/>
                </a:solidFill>
              </a:rPr>
              <a:t>My Approach to Stories</a:t>
            </a:r>
          </a:p>
          <a:p>
            <a:r>
              <a:rPr lang="en-US" dirty="0"/>
              <a:t> </a:t>
            </a:r>
          </a:p>
          <a:p>
            <a:pPr lvl="0" algn="l"/>
            <a:r>
              <a:rPr lang="en-US" b="1" u="sng" dirty="0"/>
              <a:t> </a:t>
            </a:r>
            <a:r>
              <a:rPr lang="en-US" b="1" u="sng" dirty="0">
                <a:solidFill>
                  <a:srgbClr val="000000"/>
                </a:solidFill>
              </a:rPr>
              <a:t>Data </a:t>
            </a:r>
            <a:r>
              <a:rPr lang="en-US" dirty="0">
                <a:solidFill>
                  <a:srgbClr val="000000"/>
                </a:solidFill>
              </a:rPr>
              <a:t>– Numeric information that isn’t in narrative form; raw information that hasn’t been summarized or otherwise processed – journalists become social scientists, find the news </a:t>
            </a:r>
          </a:p>
        </p:txBody>
      </p:sp>
    </p:spTree>
    <p:extLst>
      <p:ext uri="{BB962C8B-B14F-4D97-AF65-F5344CB8AC3E}">
        <p14:creationId xmlns:p14="http://schemas.microsoft.com/office/powerpoint/2010/main" val="27114270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a:bodyPr>
          <a:lstStyle/>
          <a:p>
            <a:r>
              <a:rPr lang="en-US" dirty="0" smtClean="0">
                <a:solidFill>
                  <a:srgbClr val="FF0000"/>
                </a:solidFill>
              </a:rPr>
              <a:t>So what is Data Journalism?</a:t>
            </a:r>
          </a:p>
          <a:p>
            <a:endParaRPr lang="en-US" dirty="0">
              <a:solidFill>
                <a:srgbClr val="FF0000"/>
              </a:solidFill>
            </a:endParaRPr>
          </a:p>
        </p:txBody>
      </p:sp>
      <p:sp>
        <p:nvSpPr>
          <p:cNvPr id="3" name="Rectangle 2"/>
          <p:cNvSpPr/>
          <p:nvPr/>
        </p:nvSpPr>
        <p:spPr>
          <a:xfrm>
            <a:off x="3196114" y="2967335"/>
            <a:ext cx="2751775" cy="923330"/>
          </a:xfrm>
          <a:prstGeom prst="rect">
            <a:avLst/>
          </a:prstGeom>
          <a:noFill/>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389570314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91565" y="306884"/>
            <a:ext cx="7772400" cy="1470025"/>
          </a:xfrm>
        </p:spPr>
        <p:txBody>
          <a:bodyPr/>
          <a:lstStyle/>
          <a:p>
            <a:r>
              <a:rPr lang="en-US" dirty="0" smtClean="0"/>
              <a:t>Marrying Data And Investigative Journalism Techniques</a:t>
            </a:r>
            <a:endParaRPr lang="en-US" dirty="0"/>
          </a:p>
        </p:txBody>
      </p:sp>
      <p:sp>
        <p:nvSpPr>
          <p:cNvPr id="5" name="TextBox 4"/>
          <p:cNvSpPr txBox="1"/>
          <p:nvPr/>
        </p:nvSpPr>
        <p:spPr>
          <a:xfrm>
            <a:off x="762000" y="5862599"/>
            <a:ext cx="7612142" cy="276999"/>
          </a:xfrm>
          <a:prstGeom prst="rect">
            <a:avLst/>
          </a:prstGeom>
          <a:noFill/>
        </p:spPr>
        <p:txBody>
          <a:bodyPr wrap="square" rtlCol="0">
            <a:spAutoFit/>
          </a:bodyPr>
          <a:lstStyle/>
          <a:p>
            <a:pPr algn="ctr"/>
            <a:r>
              <a:rPr lang="en-US" sz="1200" dirty="0" smtClean="0"/>
              <a:t>Robert Gebeloff -- @</a:t>
            </a:r>
            <a:r>
              <a:rPr lang="en-US" sz="1200" dirty="0" err="1" smtClean="0"/>
              <a:t>gebeloffnyt</a:t>
            </a:r>
            <a:r>
              <a:rPr lang="en-US" sz="1200" dirty="0" smtClean="0"/>
              <a:t>- DATAHARVEST 2016</a:t>
            </a:r>
            <a:endParaRPr lang="en-US" sz="1200" dirty="0"/>
          </a:p>
        </p:txBody>
      </p:sp>
      <p:sp>
        <p:nvSpPr>
          <p:cNvPr id="6" name="Subtitle 5"/>
          <p:cNvSpPr>
            <a:spLocks noGrp="1"/>
          </p:cNvSpPr>
          <p:nvPr>
            <p:ph type="subTitle" idx="1"/>
          </p:nvPr>
        </p:nvSpPr>
        <p:spPr>
          <a:xfrm>
            <a:off x="1237129" y="2133599"/>
            <a:ext cx="6400800" cy="3006165"/>
          </a:xfrm>
        </p:spPr>
        <p:txBody>
          <a:bodyPr>
            <a:normAutofit/>
          </a:bodyPr>
          <a:lstStyle/>
          <a:p>
            <a:r>
              <a:rPr lang="en-US" dirty="0" smtClean="0">
                <a:solidFill>
                  <a:srgbClr val="FF0000"/>
                </a:solidFill>
              </a:rPr>
              <a:t>So what is Data Journalism?</a:t>
            </a:r>
          </a:p>
          <a:p>
            <a:endParaRPr lang="en-US" dirty="0">
              <a:solidFill>
                <a:srgbClr val="FF0000"/>
              </a:solidFill>
            </a:endParaRPr>
          </a:p>
        </p:txBody>
      </p:sp>
      <p:sp>
        <p:nvSpPr>
          <p:cNvPr id="3" name="Rectangle 2"/>
          <p:cNvSpPr/>
          <p:nvPr/>
        </p:nvSpPr>
        <p:spPr>
          <a:xfrm>
            <a:off x="3196114" y="2967335"/>
            <a:ext cx="2751775" cy="923330"/>
          </a:xfrm>
          <a:prstGeom prst="rect">
            <a:avLst/>
          </a:prstGeom>
          <a:noFill/>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131170516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4789</TotalTime>
  <Words>2680</Words>
  <Application>Microsoft Macintosh PowerPoint</Application>
  <PresentationFormat>On-screen Show (4:3)</PresentationFormat>
  <Paragraphs>296</Paragraphs>
  <Slides>66</Slides>
  <Notes>0</Notes>
  <HiddenSlides>0</HiddenSlides>
  <MMClips>1</MMClip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Office Theme</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 </vt:lpstr>
      <vt:lpstr>Marrying Data And Investigative Journalism Techniques</vt:lpstr>
      <vt:lpstr> </vt:lpstr>
      <vt:lpstr> </vt:lpstr>
      <vt:lpstr>Marrying Data And Investigative Journalism Techniques</vt:lpstr>
      <vt:lpstr> </vt:lpstr>
      <vt:lpstr> </vt:lpstr>
      <vt:lpstr>Behind The Boom</vt:lpstr>
      <vt:lpstr> </vt:lpstr>
      <vt:lpstr> </vt:lpstr>
      <vt:lpstr>PowerPoint Presentation</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PowerPoint Presentation</vt:lpstr>
      <vt:lpstr>PowerPoint Presentation</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lpstr>Marrying Data And Investigative Journalism Techniques</vt:lpstr>
    </vt:vector>
  </TitlesOfParts>
  <Company>The New York Times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Behind The Boom</dc:title>
  <dc:creator>Robert Gebeloff</dc:creator>
  <cp:lastModifiedBy>The New York Times</cp:lastModifiedBy>
  <cp:revision>47</cp:revision>
  <dcterms:created xsi:type="dcterms:W3CDTF">2015-03-03T15:24:27Z</dcterms:created>
  <dcterms:modified xsi:type="dcterms:W3CDTF">2016-06-03T05:37:48Z</dcterms:modified>
</cp:coreProperties>
</file>